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4274" r:id="rId2"/>
  </p:sldMasterIdLst>
  <p:notesMasterIdLst>
    <p:notesMasterId r:id="rId38"/>
  </p:notesMasterIdLst>
  <p:handoutMasterIdLst>
    <p:handoutMasterId r:id="rId39"/>
  </p:handoutMasterIdLst>
  <p:sldIdLst>
    <p:sldId id="501" r:id="rId3"/>
    <p:sldId id="504" r:id="rId4"/>
    <p:sldId id="659" r:id="rId5"/>
    <p:sldId id="658" r:id="rId6"/>
    <p:sldId id="660" r:id="rId7"/>
    <p:sldId id="661" r:id="rId8"/>
    <p:sldId id="618" r:id="rId9"/>
    <p:sldId id="560" r:id="rId10"/>
    <p:sldId id="662" r:id="rId11"/>
    <p:sldId id="577" r:id="rId12"/>
    <p:sldId id="689" r:id="rId13"/>
    <p:sldId id="578" r:id="rId14"/>
    <p:sldId id="665" r:id="rId15"/>
    <p:sldId id="666" r:id="rId16"/>
    <p:sldId id="667" r:id="rId17"/>
    <p:sldId id="668" r:id="rId18"/>
    <p:sldId id="669" r:id="rId19"/>
    <p:sldId id="670" r:id="rId20"/>
    <p:sldId id="672" r:id="rId21"/>
    <p:sldId id="671" r:id="rId22"/>
    <p:sldId id="677" r:id="rId23"/>
    <p:sldId id="678" r:id="rId24"/>
    <p:sldId id="673" r:id="rId25"/>
    <p:sldId id="622" r:id="rId26"/>
    <p:sldId id="676" r:id="rId27"/>
    <p:sldId id="679" r:id="rId28"/>
    <p:sldId id="680" r:id="rId29"/>
    <p:sldId id="681" r:id="rId30"/>
    <p:sldId id="682" r:id="rId31"/>
    <p:sldId id="683" r:id="rId32"/>
    <p:sldId id="685" r:id="rId33"/>
    <p:sldId id="686" r:id="rId34"/>
    <p:sldId id="684" r:id="rId35"/>
    <p:sldId id="687" r:id="rId36"/>
    <p:sldId id="688" r:id="rId37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77" d="100"/>
          <a:sy n="77" d="100"/>
        </p:scale>
        <p:origin x="788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6" tIns="44445" rIns="90476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2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3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38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7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38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034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6359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765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5676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4145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547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495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82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7733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847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5182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312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9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95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94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475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74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zh-TW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kumimoji="1" b="1">
          <a:solidFill>
            <a:schemeClr val="tx1"/>
          </a:solidFill>
          <a:latin typeface="+mn-lt"/>
          <a:ea typeface="+mn-ea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kumimoji="1" b="1">
          <a:solidFill>
            <a:schemeClr val="tx1"/>
          </a:solidFill>
          <a:latin typeface="+mn-lt"/>
          <a:ea typeface="+mn-ea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Times New Roman" pitchFamily="18" charset="0"/>
          <a:ea typeface="+mn-ea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0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1988840"/>
            <a:ext cx="6985272" cy="765175"/>
          </a:xfrm>
        </p:spPr>
        <p:txBody>
          <a:bodyPr/>
          <a:lstStyle/>
          <a:p>
            <a:pPr eaLnBrk="1" hangingPunct="1"/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Analog-to-Digital Converter (ADC)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933495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ADC </a:t>
            </a:r>
            <a:r>
              <a:rPr lang="en-US" altLang="zh-TW" dirty="0"/>
              <a:t>Clock </a:t>
            </a:r>
            <a:r>
              <a:rPr lang="en-US" altLang="zh-TW" dirty="0" smtClean="0"/>
              <a:t>Source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6693" y="836712"/>
            <a:ext cx="778373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0000"/>
                </a:solidFill>
              </a:rPr>
              <a:t>The maximum sampling rate is up to 700K </a:t>
            </a:r>
            <a:r>
              <a:rPr lang="en-US" altLang="zh-TW" dirty="0" smtClean="0">
                <a:solidFill>
                  <a:srgbClr val="000000"/>
                </a:solidFill>
              </a:rPr>
              <a:t>SPS (Samples Per Second)</a:t>
            </a:r>
            <a:endParaRPr lang="en-US" altLang="zh-TW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0000"/>
                </a:solidFill>
              </a:rPr>
              <a:t>The ADC engine has four clock sources selected by 2-bit ADC_S (CLKSEL1[3:2]). </a:t>
            </a:r>
            <a:endParaRPr lang="en-US" altLang="zh-TW" dirty="0" smtClean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ADC clock frequency is divided by an 8-bit </a:t>
            </a:r>
            <a:r>
              <a:rPr lang="en-US" altLang="zh-TW" dirty="0" err="1">
                <a:solidFill>
                  <a:schemeClr val="tx1"/>
                </a:solidFill>
              </a:rPr>
              <a:t>prescaler</a:t>
            </a:r>
            <a:r>
              <a:rPr lang="en-US" altLang="zh-TW" dirty="0">
                <a:solidFill>
                  <a:schemeClr val="tx1"/>
                </a:solidFill>
              </a:rPr>
              <a:t> with the formula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altLang="zh-TW" sz="1600" dirty="0">
                <a:solidFill>
                  <a:schemeClr val="tx1"/>
                </a:solidFill>
              </a:rPr>
              <a:t>The ADC clock frequency = (ADC clock source frequency) / (ADC_N+1);</a:t>
            </a:r>
          </a:p>
          <a:p>
            <a:pPr lvl="1"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tx1"/>
                </a:solidFill>
              </a:rPr>
              <a:t>     ,where </a:t>
            </a:r>
            <a:r>
              <a:rPr lang="en-US" altLang="zh-TW" sz="1600" dirty="0">
                <a:solidFill>
                  <a:schemeClr val="tx1"/>
                </a:solidFill>
              </a:rPr>
              <a:t>the 8-bit ADC_N is located in register CLKDIV[23:16</a:t>
            </a:r>
            <a:r>
              <a:rPr lang="en-US" altLang="zh-TW" sz="1600" dirty="0" smtClean="0">
                <a:solidFill>
                  <a:schemeClr val="tx1"/>
                </a:solidFill>
              </a:rPr>
              <a:t>].</a:t>
            </a:r>
          </a:p>
          <a:p>
            <a:pPr lvl="1">
              <a:spcBef>
                <a:spcPts val="600"/>
              </a:spcBef>
            </a:pP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447112"/>
            <a:ext cx="72294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31416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ADC </a:t>
            </a:r>
            <a:r>
              <a:rPr lang="en-US" altLang="zh-TW" dirty="0" smtClean="0"/>
              <a:t>Interrupt Sources </a:t>
            </a:r>
            <a:endParaRPr lang="en-US" altLang="zh-TW" dirty="0"/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800" y="908720"/>
            <a:ext cx="7783739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There are three interrupt sources of ADC </a:t>
            </a:r>
            <a:r>
              <a:rPr lang="en-US" altLang="zh-TW" dirty="0" smtClean="0">
                <a:solidFill>
                  <a:schemeClr val="tx1"/>
                </a:solidFill>
              </a:rPr>
              <a:t>interrupt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When an ADC operation mode finishes its conversion, the A/D conversion end flag, ADF, will be set to 1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/>
                </a:solidFill>
              </a:rPr>
              <a:t>When </a:t>
            </a:r>
            <a:r>
              <a:rPr lang="en-US" altLang="zh-TW" dirty="0" smtClean="0">
                <a:solidFill>
                  <a:schemeClr val="tx1"/>
                </a:solidFill>
              </a:rPr>
              <a:t>one of the flags, ADF</a:t>
            </a:r>
            <a:r>
              <a:rPr lang="en-US" altLang="zh-TW" dirty="0">
                <a:solidFill>
                  <a:schemeClr val="tx1"/>
                </a:solidFill>
              </a:rPr>
              <a:t>, CMPF0 and CMPF1, is set to 1 </a:t>
            </a:r>
            <a:r>
              <a:rPr lang="en-US" altLang="zh-TW" dirty="0">
                <a:solidFill>
                  <a:srgbClr val="C00000"/>
                </a:solidFill>
              </a:rPr>
              <a:t>and</a:t>
            </a:r>
            <a:r>
              <a:rPr lang="en-US" altLang="zh-TW" dirty="0">
                <a:solidFill>
                  <a:schemeClr val="tx1"/>
                </a:solidFill>
              </a:rPr>
              <a:t> the corresponding interrupt enable bit, ADIE of ADCR and CMPIE of ADCMPR0/1, is set to 1, the ADC interrupt will be asserted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19" y="3164490"/>
            <a:ext cx="83439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5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424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Functional Description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764704"/>
            <a:ext cx="1899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Single </a:t>
            </a:r>
            <a:r>
              <a:rPr lang="en-US" altLang="zh-TW" sz="2000" dirty="0">
                <a:solidFill>
                  <a:schemeClr val="accent2"/>
                </a:solidFill>
              </a:rPr>
              <a:t>Mode</a:t>
            </a:r>
          </a:p>
        </p:txBody>
      </p:sp>
      <p:sp>
        <p:nvSpPr>
          <p:cNvPr id="8" name="矩形 7"/>
          <p:cNvSpPr/>
          <p:nvPr/>
        </p:nvSpPr>
        <p:spPr>
          <a:xfrm>
            <a:off x="562264" y="1145553"/>
            <a:ext cx="818620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A/D conversion is performed </a:t>
            </a:r>
            <a:r>
              <a:rPr lang="en-US" altLang="zh-TW" sz="1600" dirty="0">
                <a:solidFill>
                  <a:schemeClr val="accent2"/>
                </a:solidFill>
              </a:rPr>
              <a:t>only once</a:t>
            </a:r>
            <a:r>
              <a:rPr lang="en-US" altLang="zh-TW" sz="1600" dirty="0">
                <a:solidFill>
                  <a:schemeClr val="tx1"/>
                </a:solidFill>
              </a:rPr>
              <a:t> on the specified single </a:t>
            </a:r>
            <a:r>
              <a:rPr lang="en-US" altLang="zh-TW" sz="1600" dirty="0" smtClean="0">
                <a:solidFill>
                  <a:schemeClr val="tx1"/>
                </a:solidFill>
              </a:rPr>
              <a:t>channel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The operations are as </a:t>
            </a:r>
            <a:r>
              <a:rPr lang="en-US" altLang="zh-TW" sz="1600" dirty="0" smtClean="0">
                <a:solidFill>
                  <a:schemeClr val="tx1"/>
                </a:solidFill>
              </a:rPr>
              <a:t>follows: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A/D conversion will be started when the </a:t>
            </a:r>
            <a:r>
              <a:rPr lang="en-US" altLang="zh-TW" sz="1600" dirty="0">
                <a:solidFill>
                  <a:schemeClr val="accent2"/>
                </a:solidFill>
              </a:rPr>
              <a:t>ADST bit of ADCR </a:t>
            </a:r>
            <a:r>
              <a:rPr lang="en-US" altLang="zh-TW" sz="1600" dirty="0">
                <a:solidFill>
                  <a:schemeClr val="tx1"/>
                </a:solidFill>
              </a:rPr>
              <a:t>is set to 1 by software or external trigger input.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chemeClr val="tx1"/>
                </a:solidFill>
              </a:rPr>
              <a:t>When </a:t>
            </a:r>
            <a:r>
              <a:rPr lang="en-US" altLang="zh-TW" sz="1600" dirty="0">
                <a:solidFill>
                  <a:schemeClr val="tx1"/>
                </a:solidFill>
              </a:rPr>
              <a:t>A/D conversion is finished, the result is stored in the A/D data register corresponding to the </a:t>
            </a:r>
            <a:r>
              <a:rPr lang="en-US" altLang="zh-TW" sz="1600" dirty="0" smtClean="0">
                <a:solidFill>
                  <a:schemeClr val="tx1"/>
                </a:solidFill>
              </a:rPr>
              <a:t>channel.</a:t>
            </a:r>
            <a:r>
              <a:rPr lang="zh-TW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The </a:t>
            </a:r>
            <a:r>
              <a:rPr lang="en-US" altLang="zh-TW" sz="1600" dirty="0">
                <a:solidFill>
                  <a:schemeClr val="accent2"/>
                </a:solidFill>
              </a:rPr>
              <a:t>ADF bit of ADSR </a:t>
            </a:r>
            <a:r>
              <a:rPr lang="en-US" altLang="zh-TW" sz="1600" dirty="0">
                <a:solidFill>
                  <a:schemeClr val="tx1"/>
                </a:solidFill>
              </a:rPr>
              <a:t>register will be set to 1.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chemeClr val="tx1"/>
                </a:solidFill>
              </a:rPr>
              <a:t>If </a:t>
            </a:r>
            <a:r>
              <a:rPr lang="en-US" altLang="zh-TW" sz="1600" dirty="0">
                <a:solidFill>
                  <a:schemeClr val="tx1"/>
                </a:solidFill>
              </a:rPr>
              <a:t>the </a:t>
            </a:r>
            <a:r>
              <a:rPr lang="en-US" altLang="zh-TW" sz="1600" dirty="0">
                <a:solidFill>
                  <a:schemeClr val="accent2"/>
                </a:solidFill>
              </a:rPr>
              <a:t>ADIE bit of ADCR </a:t>
            </a:r>
            <a:r>
              <a:rPr lang="en-US" altLang="zh-TW" sz="1600" dirty="0">
                <a:solidFill>
                  <a:schemeClr val="tx1"/>
                </a:solidFill>
              </a:rPr>
              <a:t>register is set to 1, the ADC interrupt will be asserted.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chemeClr val="tx1"/>
                </a:solidFill>
              </a:rPr>
              <a:t>The </a:t>
            </a:r>
            <a:r>
              <a:rPr lang="en-US" altLang="zh-TW" sz="1600" dirty="0">
                <a:solidFill>
                  <a:schemeClr val="tx1"/>
                </a:solidFill>
              </a:rPr>
              <a:t>ADST bit remains 1 during A/D conversion. When A/D conversion ends, the </a:t>
            </a:r>
            <a:r>
              <a:rPr lang="en-US" altLang="zh-TW" sz="1600" dirty="0">
                <a:solidFill>
                  <a:schemeClr val="accent2"/>
                </a:solidFill>
              </a:rPr>
              <a:t>ADST bit </a:t>
            </a:r>
            <a:r>
              <a:rPr lang="en-US" altLang="zh-TW" sz="1600" u="sng" dirty="0">
                <a:solidFill>
                  <a:schemeClr val="tx1"/>
                </a:solidFill>
              </a:rPr>
              <a:t>is automatically cleared to 0 </a:t>
            </a:r>
            <a:r>
              <a:rPr lang="en-US" altLang="zh-TW" sz="1600" dirty="0">
                <a:solidFill>
                  <a:schemeClr val="tx1"/>
                </a:solidFill>
              </a:rPr>
              <a:t>and the A/D converter enters idle state. </a:t>
            </a:r>
          </a:p>
        </p:txBody>
      </p:sp>
      <p:sp>
        <p:nvSpPr>
          <p:cNvPr id="3" name="矩形 2"/>
          <p:cNvSpPr/>
          <p:nvPr/>
        </p:nvSpPr>
        <p:spPr>
          <a:xfrm>
            <a:off x="562264" y="4294960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Note: </a:t>
            </a:r>
            <a:r>
              <a:rPr lang="en-US" altLang="zh-TW" sz="1600" dirty="0">
                <a:solidFill>
                  <a:srgbClr val="0070C0"/>
                </a:solidFill>
              </a:rPr>
              <a:t>If software enables more than one channel in single mode, the channel with the lowest number will be selected and the other enabled channels will be ignored.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125075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Single Mode Conversion Timing Diagram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6"/>
            <a:ext cx="7128792" cy="31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424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Functional Description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764704"/>
            <a:ext cx="3283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Single-Cycle </a:t>
            </a:r>
            <a:r>
              <a:rPr lang="en-US" altLang="zh-TW" sz="2000" dirty="0" smtClean="0">
                <a:solidFill>
                  <a:schemeClr val="accent2"/>
                </a:solidFill>
              </a:rPr>
              <a:t>Scan Mode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2264" y="1145553"/>
            <a:ext cx="840222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A/D conversion will sample and convert the specified channels once in the sequence from </a:t>
            </a:r>
            <a:r>
              <a:rPr lang="en-US" altLang="zh-TW" sz="1600" dirty="0">
                <a:solidFill>
                  <a:schemeClr val="accent2"/>
                </a:solidFill>
              </a:rPr>
              <a:t>the lowest </a:t>
            </a:r>
            <a:r>
              <a:rPr lang="en-US" altLang="zh-TW" sz="1600" dirty="0">
                <a:solidFill>
                  <a:schemeClr val="tx1"/>
                </a:solidFill>
              </a:rPr>
              <a:t>number enabled channel to </a:t>
            </a:r>
            <a:r>
              <a:rPr lang="en-US" altLang="zh-TW" sz="1600" dirty="0">
                <a:solidFill>
                  <a:schemeClr val="accent2"/>
                </a:solidFill>
              </a:rPr>
              <a:t>the highest </a:t>
            </a:r>
            <a:r>
              <a:rPr lang="en-US" altLang="zh-TW" sz="1600" dirty="0">
                <a:solidFill>
                  <a:schemeClr val="tx1"/>
                </a:solidFill>
              </a:rPr>
              <a:t>number enabled channel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The </a:t>
            </a:r>
            <a:r>
              <a:rPr lang="en-US" altLang="zh-TW" sz="1600" dirty="0">
                <a:solidFill>
                  <a:schemeClr val="tx1"/>
                </a:solidFill>
              </a:rPr>
              <a:t>operations are as follows: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When the </a:t>
            </a:r>
            <a:r>
              <a:rPr lang="en-US" altLang="zh-TW" sz="1600" dirty="0">
                <a:solidFill>
                  <a:schemeClr val="accent2"/>
                </a:solidFill>
              </a:rPr>
              <a:t>ADST bit of ADCR </a:t>
            </a:r>
            <a:r>
              <a:rPr lang="en-US" altLang="zh-TW" sz="1600" dirty="0">
                <a:solidFill>
                  <a:schemeClr val="tx1"/>
                </a:solidFill>
              </a:rPr>
              <a:t>is set to 1 by software or external trigger input, A/D conversion starts on the channel with the lowest number.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When A/D conversion for each enabled channel is completed, the result is sequentially transferred to the A/D data register corresponding to each </a:t>
            </a:r>
            <a:r>
              <a:rPr lang="en-US" altLang="zh-TW" sz="1600" dirty="0" smtClean="0">
                <a:solidFill>
                  <a:schemeClr val="tx1"/>
                </a:solidFill>
              </a:rPr>
              <a:t>channel.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When the conversions of all the enabled channels are completed, the </a:t>
            </a:r>
            <a:r>
              <a:rPr lang="en-US" altLang="zh-TW" sz="1600" dirty="0">
                <a:solidFill>
                  <a:schemeClr val="accent2"/>
                </a:solidFill>
              </a:rPr>
              <a:t>ADF bit in ADSR</a:t>
            </a:r>
            <a:r>
              <a:rPr lang="en-US" altLang="zh-TW" sz="1600" dirty="0">
                <a:solidFill>
                  <a:schemeClr val="tx1"/>
                </a:solidFill>
              </a:rPr>
              <a:t> is set to 1.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chemeClr val="tx1"/>
                </a:solidFill>
              </a:rPr>
              <a:t>If </a:t>
            </a:r>
            <a:r>
              <a:rPr lang="en-US" altLang="zh-TW" sz="1600" dirty="0">
                <a:solidFill>
                  <a:schemeClr val="tx1"/>
                </a:solidFill>
              </a:rPr>
              <a:t>the ADC interrupt function is enabled, the ADC interrupt </a:t>
            </a:r>
            <a:r>
              <a:rPr lang="en-US" altLang="zh-TW" sz="1600" dirty="0" smtClean="0">
                <a:solidFill>
                  <a:schemeClr val="tx1"/>
                </a:solidFill>
              </a:rPr>
              <a:t>occurs.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After A/D conversion ends, the </a:t>
            </a:r>
            <a:r>
              <a:rPr lang="en-US" altLang="zh-TW" sz="1600" dirty="0">
                <a:solidFill>
                  <a:schemeClr val="accent2"/>
                </a:solidFill>
              </a:rPr>
              <a:t>ADST bit </a:t>
            </a:r>
            <a:r>
              <a:rPr lang="en-US" altLang="zh-TW" sz="1600" u="sng" dirty="0">
                <a:solidFill>
                  <a:schemeClr val="tx1"/>
                </a:solidFill>
              </a:rPr>
              <a:t>is automatically cleared to 0 </a:t>
            </a:r>
            <a:r>
              <a:rPr lang="en-US" altLang="zh-TW" sz="1600" dirty="0">
                <a:solidFill>
                  <a:schemeClr val="tx1"/>
                </a:solidFill>
              </a:rPr>
              <a:t>and the A/D converter enters idle </a:t>
            </a:r>
            <a:r>
              <a:rPr lang="en-US" altLang="zh-TW" sz="1600" dirty="0" smtClean="0">
                <a:solidFill>
                  <a:schemeClr val="tx1"/>
                </a:solidFill>
              </a:rPr>
              <a:t>state</a:t>
            </a: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7870744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Single-Cycle Scan </a:t>
            </a:r>
            <a:r>
              <a:rPr lang="en-US" altLang="zh-TW" dirty="0"/>
              <a:t>Mode Conversion Timing Diagram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1784" y="908720"/>
            <a:ext cx="7854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accent2"/>
                </a:solidFill>
              </a:rPr>
              <a:t>An example timing diagram for single-cycle scan on enabled channels (0, 2, 3 and 7)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88" y="1820747"/>
            <a:ext cx="7128792" cy="46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54424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Functional Description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764704"/>
            <a:ext cx="3139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accent2"/>
                </a:solidFill>
              </a:rPr>
              <a:t>Continuous </a:t>
            </a:r>
            <a:r>
              <a:rPr lang="en-US" altLang="zh-TW" sz="2000" dirty="0" smtClean="0">
                <a:solidFill>
                  <a:schemeClr val="accent2"/>
                </a:solidFill>
              </a:rPr>
              <a:t>Scan Mode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2264" y="1145553"/>
            <a:ext cx="8402224" cy="3754874"/>
          </a:xfrm>
          <a:prstGeom prst="rect">
            <a:avLst/>
          </a:prstGeom>
          <a:ln>
            <a:noFill/>
            <a:prstDash val="solid"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A/D conversion is performed sequentially on the specified channels that enabled by </a:t>
            </a:r>
            <a:r>
              <a:rPr lang="en-US" altLang="zh-TW" sz="1600" dirty="0">
                <a:solidFill>
                  <a:schemeClr val="accent2"/>
                </a:solidFill>
              </a:rPr>
              <a:t>CHEN bits in ADCHER </a:t>
            </a:r>
            <a:r>
              <a:rPr lang="en-US" altLang="zh-TW" sz="1600" dirty="0">
                <a:solidFill>
                  <a:schemeClr val="tx1"/>
                </a:solidFill>
              </a:rPr>
              <a:t>register (maximum 8 channels for ADC)..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The </a:t>
            </a:r>
            <a:r>
              <a:rPr lang="en-US" altLang="zh-TW" sz="1600" dirty="0">
                <a:solidFill>
                  <a:schemeClr val="tx1"/>
                </a:solidFill>
              </a:rPr>
              <a:t>operations are as follows: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When the </a:t>
            </a:r>
            <a:r>
              <a:rPr lang="en-US" altLang="zh-TW" sz="1600" dirty="0">
                <a:solidFill>
                  <a:schemeClr val="accent2"/>
                </a:solidFill>
              </a:rPr>
              <a:t>ADST bit of ADCR </a:t>
            </a:r>
            <a:r>
              <a:rPr lang="en-US" altLang="zh-TW" sz="1600" dirty="0">
                <a:solidFill>
                  <a:schemeClr val="tx1"/>
                </a:solidFill>
              </a:rPr>
              <a:t>is set to 1 by software or external trigger input, A/D conversion starts on the channel with the lowest number.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When A/D conversion for each enabled channel is completed, the result is sequentially transferred to the A/D data register corresponding to each </a:t>
            </a:r>
            <a:r>
              <a:rPr lang="en-US" altLang="zh-TW" sz="1600" dirty="0" smtClean="0">
                <a:solidFill>
                  <a:schemeClr val="tx1"/>
                </a:solidFill>
              </a:rPr>
              <a:t>channel.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When the conversions of </a:t>
            </a:r>
            <a:r>
              <a:rPr lang="en-US" altLang="zh-TW" sz="1600" u="sng" dirty="0">
                <a:solidFill>
                  <a:schemeClr val="tx1"/>
                </a:solidFill>
              </a:rPr>
              <a:t>all the enabled channels are completed</a:t>
            </a:r>
            <a:r>
              <a:rPr lang="en-US" altLang="zh-TW" sz="1600" dirty="0">
                <a:solidFill>
                  <a:schemeClr val="tx1"/>
                </a:solidFill>
              </a:rPr>
              <a:t>, the </a:t>
            </a:r>
            <a:r>
              <a:rPr lang="en-US" altLang="zh-TW" sz="1600" dirty="0">
                <a:solidFill>
                  <a:schemeClr val="accent2"/>
                </a:solidFill>
              </a:rPr>
              <a:t>ADF bit in ADSR</a:t>
            </a:r>
            <a:r>
              <a:rPr lang="en-US" altLang="zh-TW" sz="1600" dirty="0">
                <a:solidFill>
                  <a:schemeClr val="tx1"/>
                </a:solidFill>
              </a:rPr>
              <a:t> is set to 1.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chemeClr val="tx1"/>
                </a:solidFill>
              </a:rPr>
              <a:t>If </a:t>
            </a:r>
            <a:r>
              <a:rPr lang="en-US" altLang="zh-TW" sz="1600" dirty="0">
                <a:solidFill>
                  <a:schemeClr val="tx1"/>
                </a:solidFill>
              </a:rPr>
              <a:t>the ADC interrupt function is enabled, the ADC interrupt </a:t>
            </a:r>
            <a:r>
              <a:rPr lang="en-US" altLang="zh-TW" sz="1600" dirty="0" smtClean="0">
                <a:solidFill>
                  <a:schemeClr val="tx1"/>
                </a:solidFill>
              </a:rPr>
              <a:t>occurs. </a:t>
            </a:r>
            <a:r>
              <a:rPr lang="en-US" altLang="zh-TW" sz="1600" u="sng" dirty="0" smtClean="0">
                <a:solidFill>
                  <a:schemeClr val="tx1"/>
                </a:solidFill>
              </a:rPr>
              <a:t>The </a:t>
            </a:r>
            <a:r>
              <a:rPr lang="en-US" altLang="zh-TW" sz="1600" u="sng" dirty="0">
                <a:solidFill>
                  <a:schemeClr val="tx1"/>
                </a:solidFill>
              </a:rPr>
              <a:t>conversion of the enabled channel with the lowest number will start again </a:t>
            </a:r>
            <a:r>
              <a:rPr lang="en-US" altLang="zh-TW" sz="1600" dirty="0">
                <a:solidFill>
                  <a:schemeClr val="accent2"/>
                </a:solidFill>
              </a:rPr>
              <a:t>if software has not cleared the ADST bit.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As long as the ADST bit remains at 1, the </a:t>
            </a:r>
            <a:r>
              <a:rPr lang="en-US" altLang="zh-TW" sz="1600" dirty="0" smtClean="0">
                <a:solidFill>
                  <a:schemeClr val="tx1"/>
                </a:solidFill>
              </a:rPr>
              <a:t>above steps will </a:t>
            </a:r>
            <a:r>
              <a:rPr lang="en-US" altLang="zh-TW" sz="1600" dirty="0">
                <a:solidFill>
                  <a:schemeClr val="tx1"/>
                </a:solidFill>
              </a:rPr>
              <a:t>be repeated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7870744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Continuous </a:t>
            </a:r>
            <a:r>
              <a:rPr lang="en-US" altLang="zh-TW" dirty="0" smtClean="0"/>
              <a:t>Scan </a:t>
            </a:r>
            <a:r>
              <a:rPr lang="en-US" altLang="zh-TW" dirty="0"/>
              <a:t>Mode Conversion Timing Diagram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1784" y="908720"/>
            <a:ext cx="7686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accent2"/>
                </a:solidFill>
              </a:rPr>
              <a:t>An example timing diagram for </a:t>
            </a:r>
            <a:r>
              <a:rPr lang="en-US" altLang="zh-TW" dirty="0" smtClean="0">
                <a:solidFill>
                  <a:schemeClr val="accent2"/>
                </a:solidFill>
              </a:rPr>
              <a:t>continuous </a:t>
            </a:r>
            <a:r>
              <a:rPr lang="en-US" altLang="zh-TW" dirty="0">
                <a:solidFill>
                  <a:schemeClr val="accent2"/>
                </a:solidFill>
              </a:rPr>
              <a:t>scan on enabled channels (0, 2, 3 and 7)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81983"/>
            <a:ext cx="7564312" cy="439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69" y="764704"/>
            <a:ext cx="7094592" cy="594766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069751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Timer Register Map </a:t>
            </a:r>
            <a:endParaRPr lang="en-US" altLang="zh-TW" sz="2800" dirty="0" smtClean="0"/>
          </a:p>
        </p:txBody>
      </p:sp>
      <p:sp>
        <p:nvSpPr>
          <p:cNvPr id="7" name="矩形 6"/>
          <p:cNvSpPr/>
          <p:nvPr/>
        </p:nvSpPr>
        <p:spPr bwMode="auto">
          <a:xfrm>
            <a:off x="755577" y="1170464"/>
            <a:ext cx="1728191" cy="45833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4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591548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NUC140 ADC </a:t>
            </a:r>
            <a:r>
              <a:rPr lang="en-US" altLang="zh-TW" dirty="0"/>
              <a:t>Clock Selection (in </a:t>
            </a:r>
            <a:r>
              <a:rPr lang="en-US" altLang="zh-TW" dirty="0" err="1"/>
              <a:t>SYS_init.c</a:t>
            </a:r>
            <a:r>
              <a:rPr lang="en-US" altLang="zh-TW" dirty="0"/>
              <a:t>)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705200" y="908720"/>
            <a:ext cx="771525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void </a:t>
            </a:r>
            <a:r>
              <a:rPr kumimoji="1" lang="en-US" altLang="zh-TW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CLK_SetModuleClock</a:t>
            </a: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		uint32_t u32ModuleIdx,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		uint32_t u32ClkSrc,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		uint32_t u32ClkDiv)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 Clock Source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CLK_CLKSEL1_ADC_S_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HXT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CLK_CLKSEL1_ADC_S_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CLK_CLKSEL1_ADC_S_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HCLK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CLK_CLKSEL1_ADC_S_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HIRC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 Clock Divider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CLK_CLKDIV_ADC(x)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2" name="Rounded Rectangular Callout 1"/>
          <p:cNvSpPr>
            <a:spLocks noChangeArrowheads="1"/>
          </p:cNvSpPr>
          <p:nvPr/>
        </p:nvSpPr>
        <p:spPr bwMode="auto">
          <a:xfrm>
            <a:off x="5313712" y="1162000"/>
            <a:ext cx="2232025" cy="377825"/>
          </a:xfrm>
          <a:prstGeom prst="wedgeRoundRectCallout">
            <a:avLst>
              <a:gd name="adj1" fmla="val -65574"/>
              <a:gd name="adj2" fmla="val 23681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Module Index = ADC</a:t>
            </a:r>
            <a:endParaRPr lang="zh-TW" altLang="en-US" sz="1600" b="1" dirty="0" smtClean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" name="Rounded Rectangular Callout 1"/>
          <p:cNvSpPr>
            <a:spLocks noChangeArrowheads="1"/>
          </p:cNvSpPr>
          <p:nvPr/>
        </p:nvSpPr>
        <p:spPr bwMode="auto">
          <a:xfrm>
            <a:off x="5288312" y="1611263"/>
            <a:ext cx="1681163" cy="377825"/>
          </a:xfrm>
          <a:prstGeom prst="wedgeRoundRectCallout">
            <a:avLst>
              <a:gd name="adj1" fmla="val -65574"/>
              <a:gd name="adj2" fmla="val 23681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Clock Source</a:t>
            </a:r>
            <a:endParaRPr lang="zh-TW" altLang="en-US" sz="1600" b="1" smtClean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Rounded Rectangular Callout 1"/>
          <p:cNvSpPr>
            <a:spLocks noChangeArrowheads="1"/>
          </p:cNvSpPr>
          <p:nvPr/>
        </p:nvSpPr>
        <p:spPr bwMode="auto">
          <a:xfrm>
            <a:off x="5288312" y="2043063"/>
            <a:ext cx="1681163" cy="377825"/>
          </a:xfrm>
          <a:prstGeom prst="wedgeRoundRectCallout">
            <a:avLst>
              <a:gd name="adj1" fmla="val -64574"/>
              <a:gd name="adj2" fmla="val 23681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Clock Divider</a:t>
            </a:r>
            <a:endParaRPr lang="zh-TW" altLang="en-US" sz="1600" b="1" smtClean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5" name="Rounded Rectangular Callout 1"/>
          <p:cNvSpPr>
            <a:spLocks noChangeArrowheads="1"/>
          </p:cNvSpPr>
          <p:nvPr/>
        </p:nvSpPr>
        <p:spPr bwMode="auto">
          <a:xfrm>
            <a:off x="3837337" y="5013176"/>
            <a:ext cx="2952750" cy="377825"/>
          </a:xfrm>
          <a:prstGeom prst="wedgeRoundRectCallout">
            <a:avLst>
              <a:gd name="adj1" fmla="val -64574"/>
              <a:gd name="adj2" fmla="val 23681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ADC clock 8-bit divider = x</a:t>
            </a:r>
            <a:endParaRPr lang="zh-TW" altLang="en-US" sz="1600" b="1" dirty="0" smtClean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374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186222" cy="37260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Outline</a:t>
            </a:r>
            <a:endParaRPr lang="en-US" altLang="zh-TW" sz="28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412776"/>
            <a:ext cx="684076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kern="0" dirty="0" smtClean="0">
                <a:solidFill>
                  <a:srgbClr val="000000"/>
                </a:solidFill>
              </a:rPr>
              <a:t>ADC_VR1</a:t>
            </a: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r>
              <a:rPr lang="en-US" altLang="zh-TW" sz="2000" dirty="0" smtClean="0"/>
              <a:t>ADC_8ch </a:t>
            </a: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57150" indent="0" eaLnBrk="1" hangingPunct="1">
              <a:buClr>
                <a:schemeClr val="accent2"/>
              </a:buClr>
              <a:buSzPct val="55000"/>
              <a:buNone/>
              <a:defRPr/>
            </a:pPr>
            <a:endParaRPr lang="en-US" altLang="zh-TW" sz="2000" kern="0" dirty="0" smtClean="0">
              <a:solidFill>
                <a:srgbClr val="000000"/>
              </a:solidFill>
            </a:endParaRPr>
          </a:p>
          <a:p>
            <a:pPr marL="400050" eaLnBrk="1" hangingPunct="1">
              <a:buClr>
                <a:schemeClr val="accent2"/>
              </a:buClr>
              <a:buSzPct val="55000"/>
              <a:defRPr/>
            </a:pPr>
            <a:endParaRPr lang="en-US" altLang="zh-TW" sz="1600" kern="0" dirty="0">
              <a:solidFill>
                <a:srgbClr val="000000"/>
              </a:solidFill>
            </a:endParaRP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altLang="zh-TW" sz="1600" kern="0" dirty="0">
              <a:solidFill>
                <a:srgbClr val="0000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39552" y="861798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>
                <a:solidFill>
                  <a:srgbClr val="0070C0"/>
                </a:solidFill>
              </a:rPr>
              <a:t>SampleCode</a:t>
            </a:r>
            <a:r>
              <a:rPr lang="en-US" altLang="zh-TW" sz="2400" dirty="0" smtClean="0">
                <a:solidFill>
                  <a:srgbClr val="0070C0"/>
                </a:solidFill>
              </a:rPr>
              <a:t> Projects to cover: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6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090863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ADC Initialization (in </a:t>
            </a:r>
            <a:r>
              <a:rPr lang="en-US" altLang="zh-TW" dirty="0" err="1"/>
              <a:t>adc.c</a:t>
            </a:r>
            <a:r>
              <a:rPr lang="en-US" altLang="zh-TW" dirty="0"/>
              <a:t>)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92608" y="1052736"/>
            <a:ext cx="771525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void </a:t>
            </a:r>
            <a:r>
              <a:rPr kumimoji="1" lang="en-US" altLang="zh-TW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ADC_Open</a:t>
            </a: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(ADC_T *</a:t>
            </a:r>
            <a:r>
              <a:rPr kumimoji="1" lang="en-US" altLang="zh-TW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</a:t>
            </a: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             uint32_t u32InputMode,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             uint32_t u32OpMode,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             uint32_t u32ChMask)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 input mode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ADC_INPUT_MODE_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SINGLE_END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ADC_INPUT_MODE_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DIFFERENTIAL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endParaRPr kumimoji="1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 operation mode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ADC_OPERATION_MODE_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SINGLE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ADC_OPERATION_MODE_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SINGLE_CYCLE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ADC_OPERATION_MODE_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CONTINUOUS</a:t>
            </a: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5" name="Rounded Rectangular Callout 1"/>
          <p:cNvSpPr>
            <a:spLocks noChangeArrowheads="1"/>
          </p:cNvSpPr>
          <p:nvPr/>
        </p:nvSpPr>
        <p:spPr bwMode="auto">
          <a:xfrm>
            <a:off x="5443995" y="980728"/>
            <a:ext cx="2160588" cy="377825"/>
          </a:xfrm>
          <a:prstGeom prst="wedgeRoundRectCallout">
            <a:avLst>
              <a:gd name="adj1" fmla="val -65574"/>
              <a:gd name="adj2" fmla="val 23681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ADC struct pointer</a:t>
            </a:r>
            <a:endParaRPr lang="zh-TW" altLang="en-US" sz="1600" b="1" smtClean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Rounded Rectangular Callout 1"/>
          <p:cNvSpPr>
            <a:spLocks noChangeArrowheads="1"/>
          </p:cNvSpPr>
          <p:nvPr/>
        </p:nvSpPr>
        <p:spPr bwMode="auto">
          <a:xfrm>
            <a:off x="5420183" y="1412528"/>
            <a:ext cx="2160587" cy="377825"/>
          </a:xfrm>
          <a:prstGeom prst="wedgeRoundRectCallout">
            <a:avLst>
              <a:gd name="adj1" fmla="val -65574"/>
              <a:gd name="adj2" fmla="val 23681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ADC input mode</a:t>
            </a:r>
            <a:endParaRPr lang="zh-TW" altLang="en-US" sz="1600" b="1" dirty="0" smtClean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7" name="Rounded Rectangular Callout 1"/>
          <p:cNvSpPr>
            <a:spLocks noChangeArrowheads="1"/>
          </p:cNvSpPr>
          <p:nvPr/>
        </p:nvSpPr>
        <p:spPr bwMode="auto">
          <a:xfrm>
            <a:off x="5420183" y="1844328"/>
            <a:ext cx="2544762" cy="377825"/>
          </a:xfrm>
          <a:prstGeom prst="wedgeRoundRectCallout">
            <a:avLst>
              <a:gd name="adj1" fmla="val -64574"/>
              <a:gd name="adj2" fmla="val 23681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ADC operation mode</a:t>
            </a:r>
            <a:endParaRPr lang="zh-TW" altLang="en-US" sz="1600" b="1" smtClean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8" name="Rounded Rectangular Callout 1"/>
          <p:cNvSpPr>
            <a:spLocks noChangeArrowheads="1"/>
          </p:cNvSpPr>
          <p:nvPr/>
        </p:nvSpPr>
        <p:spPr bwMode="auto">
          <a:xfrm>
            <a:off x="5443995" y="2260253"/>
            <a:ext cx="1584325" cy="376238"/>
          </a:xfrm>
          <a:prstGeom prst="wedgeRoundRectCallout">
            <a:avLst>
              <a:gd name="adj1" fmla="val -71986"/>
              <a:gd name="adj2" fmla="val 23681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ADC channel</a:t>
            </a:r>
            <a:endParaRPr lang="zh-TW" altLang="en-US" sz="1600" b="1" smtClean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57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7256795" cy="693908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ADC_8ch (</a:t>
            </a:r>
            <a:r>
              <a:rPr lang="en-US" altLang="zh-TW" dirty="0"/>
              <a:t>Continuous Scan </a:t>
            </a:r>
            <a:r>
              <a:rPr lang="en-US" altLang="zh-TW" dirty="0" smtClean="0"/>
              <a:t>Mode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82910"/>
            <a:ext cx="5610225" cy="5886450"/>
          </a:xfrm>
          <a:prstGeom prst="rect">
            <a:avLst/>
          </a:prstGeom>
        </p:spPr>
      </p:pic>
      <p:sp>
        <p:nvSpPr>
          <p:cNvPr id="5" name="Rounded Rectangular Callout 1"/>
          <p:cNvSpPr>
            <a:spLocks noChangeArrowheads="1"/>
          </p:cNvSpPr>
          <p:nvPr/>
        </p:nvSpPr>
        <p:spPr bwMode="auto">
          <a:xfrm>
            <a:off x="5829633" y="4365104"/>
            <a:ext cx="2112962" cy="307975"/>
          </a:xfrm>
          <a:prstGeom prst="wedgeRoundRectCallout">
            <a:avLst>
              <a:gd name="adj1" fmla="val -63782"/>
              <a:gd name="adj2" fmla="val 25009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check ADC interrupt flag</a:t>
            </a:r>
            <a:endParaRPr lang="zh-TW" altLang="en-US" sz="1200" b="1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Rounded Rectangular Callout 1"/>
          <p:cNvSpPr>
            <a:spLocks noChangeArrowheads="1"/>
          </p:cNvSpPr>
          <p:nvPr/>
        </p:nvSpPr>
        <p:spPr bwMode="auto">
          <a:xfrm>
            <a:off x="6660232" y="5135662"/>
            <a:ext cx="1670050" cy="309562"/>
          </a:xfrm>
          <a:prstGeom prst="wedgeRoundRectCallout">
            <a:avLst>
              <a:gd name="adj1" fmla="val -71866"/>
              <a:gd name="adj2" fmla="val 29120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read ADC value</a:t>
            </a:r>
            <a:endParaRPr lang="zh-TW" altLang="en-US" sz="1200" b="1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Rounded Rectangular Callout 1"/>
          <p:cNvSpPr>
            <a:spLocks noChangeArrowheads="1"/>
          </p:cNvSpPr>
          <p:nvPr/>
        </p:nvSpPr>
        <p:spPr bwMode="auto">
          <a:xfrm>
            <a:off x="4544842" y="6122505"/>
            <a:ext cx="2125662" cy="307975"/>
          </a:xfrm>
          <a:prstGeom prst="wedgeRoundRectCallout">
            <a:avLst>
              <a:gd name="adj1" fmla="val -63782"/>
              <a:gd name="adj2" fmla="val 25009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clear ADC interrupt flag</a:t>
            </a:r>
            <a:endParaRPr lang="zh-TW" altLang="en-US" sz="1200" b="1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78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7256795" cy="693908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ADC_8ch (</a:t>
            </a:r>
            <a:r>
              <a:rPr lang="en-US" altLang="zh-TW" dirty="0"/>
              <a:t>Continuous Scan </a:t>
            </a:r>
            <a:r>
              <a:rPr lang="en-US" altLang="zh-TW" dirty="0" smtClean="0"/>
              <a:t>Mode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2" y="980728"/>
            <a:ext cx="6972300" cy="3086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75295" y="1052736"/>
            <a:ext cx="11352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>
                <a:solidFill>
                  <a:schemeClr val="accent2"/>
                </a:solidFill>
              </a:rPr>
              <a:t>CONTINUOUS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 bwMode="auto">
          <a:xfrm flipH="1">
            <a:off x="4275584" y="1196752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矩形 7"/>
          <p:cNvSpPr/>
          <p:nvPr/>
        </p:nvSpPr>
        <p:spPr>
          <a:xfrm>
            <a:off x="2915816" y="1052736"/>
            <a:ext cx="1088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>
                <a:solidFill>
                  <a:schemeClr val="accent2"/>
                </a:solidFill>
              </a:rPr>
              <a:t>SINGLE_END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2771800" y="1196752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10"/>
          <p:cNvSpPr/>
          <p:nvPr/>
        </p:nvSpPr>
        <p:spPr>
          <a:xfrm>
            <a:off x="6003776" y="1052736"/>
            <a:ext cx="30476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accent2"/>
                </a:solidFill>
              </a:rPr>
              <a:t>ADC_CH_0_MASK| … | ADC_CH_7_MASK 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 bwMode="auto">
          <a:xfrm flipH="1">
            <a:off x="5787752" y="1196752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96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744" y="5249317"/>
            <a:ext cx="2009775" cy="135255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401298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Learning Board</a:t>
            </a:r>
            <a:endParaRPr lang="en-US" altLang="zh-TW" sz="2800" dirty="0" smtClean="0"/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56792"/>
            <a:ext cx="4538663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1053307" y="4858792"/>
            <a:ext cx="4192587" cy="711200"/>
            <a:chOff x="709" y="3716"/>
            <a:chExt cx="2641" cy="448"/>
          </a:xfrm>
        </p:grpSpPr>
        <p:sp>
          <p:nvSpPr>
            <p:cNvPr id="11" name="Oval 44"/>
            <p:cNvSpPr>
              <a:spLocks noChangeArrowheads="1"/>
            </p:cNvSpPr>
            <p:nvPr/>
          </p:nvSpPr>
          <p:spPr bwMode="auto">
            <a:xfrm>
              <a:off x="3092" y="3716"/>
              <a:ext cx="258" cy="246"/>
            </a:xfrm>
            <a:prstGeom prst="ellipse">
              <a:avLst/>
            </a:prstGeom>
            <a:noFill/>
            <a:ln w="3175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Times New Roman" panose="02020603050405020304" pitchFamily="18" charset="0"/>
                <a:buChar char="►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2" name="Line 45"/>
            <p:cNvSpPr>
              <a:spLocks noChangeShapeType="1"/>
            </p:cNvSpPr>
            <p:nvPr/>
          </p:nvSpPr>
          <p:spPr bwMode="auto">
            <a:xfrm flipV="1">
              <a:off x="3216" y="3951"/>
              <a:ext cx="0" cy="144"/>
            </a:xfrm>
            <a:prstGeom prst="line">
              <a:avLst/>
            </a:prstGeom>
            <a:noFill/>
            <a:ln w="3492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46"/>
            <p:cNvSpPr>
              <a:spLocks noChangeShapeType="1"/>
            </p:cNvSpPr>
            <p:nvPr/>
          </p:nvSpPr>
          <p:spPr bwMode="auto">
            <a:xfrm flipH="1" flipV="1">
              <a:off x="1077" y="4083"/>
              <a:ext cx="2139" cy="0"/>
            </a:xfrm>
            <a:prstGeom prst="line">
              <a:avLst/>
            </a:prstGeom>
            <a:noFill/>
            <a:ln w="349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 Box 47"/>
            <p:cNvSpPr txBox="1">
              <a:spLocks noChangeArrowheads="1"/>
            </p:cNvSpPr>
            <p:nvPr/>
          </p:nvSpPr>
          <p:spPr bwMode="auto">
            <a:xfrm>
              <a:off x="709" y="3951"/>
              <a:ext cx="3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Times New Roman" panose="02020603050405020304" pitchFamily="18" charset="0"/>
                <a:buChar char="►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C00000"/>
                  </a:solidFill>
                  <a:latin typeface="Arial Rounded MT Bold" panose="020F0704030504030204" pitchFamily="34" charset="0"/>
                  <a:ea typeface="新細明體" panose="02020500000000000000" pitchFamily="18" charset="-120"/>
                </a:rPr>
                <a:t>VR1</a:t>
              </a:r>
            </a:p>
          </p:txBody>
        </p:sp>
      </p:grpSp>
      <p:sp>
        <p:nvSpPr>
          <p:cNvPr id="20" name="Oval 1"/>
          <p:cNvSpPr>
            <a:spLocks noChangeArrowheads="1"/>
          </p:cNvSpPr>
          <p:nvPr/>
        </p:nvSpPr>
        <p:spPr bwMode="auto">
          <a:xfrm>
            <a:off x="3861594" y="4576217"/>
            <a:ext cx="422275" cy="282575"/>
          </a:xfrm>
          <a:prstGeom prst="ellipse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21" name="Straight Arrow Connector 3"/>
          <p:cNvCxnSpPr>
            <a:cxnSpLocks noChangeShapeType="1"/>
          </p:cNvCxnSpPr>
          <p:nvPr/>
        </p:nvCxnSpPr>
        <p:spPr bwMode="auto">
          <a:xfrm flipH="1">
            <a:off x="2105819" y="4717504"/>
            <a:ext cx="1755775" cy="0"/>
          </a:xfrm>
          <a:prstGeom prst="straightConnector1">
            <a:avLst/>
          </a:prstGeom>
          <a:noFill/>
          <a:ln w="28575" algn="ctr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 Box 47"/>
          <p:cNvSpPr txBox="1">
            <a:spLocks noChangeArrowheads="1"/>
          </p:cNvSpPr>
          <p:nvPr/>
        </p:nvSpPr>
        <p:spPr bwMode="auto">
          <a:xfrm>
            <a:off x="234157" y="4509542"/>
            <a:ext cx="1889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rgbClr val="C00000"/>
                </a:solidFill>
                <a:latin typeface="Arial Rounded MT Bold" panose="020F0704030504030204" pitchFamily="34" charset="0"/>
                <a:ea typeface="新細明體" panose="02020500000000000000" pitchFamily="18" charset="-120"/>
              </a:rPr>
              <a:t>ADC0~7(GPA0~7)</a:t>
            </a:r>
          </a:p>
        </p:txBody>
      </p:sp>
      <p:sp>
        <p:nvSpPr>
          <p:cNvPr id="23" name="Rounded Rectangular Callout 1"/>
          <p:cNvSpPr>
            <a:spLocks noChangeArrowheads="1"/>
          </p:cNvSpPr>
          <p:nvPr/>
        </p:nvSpPr>
        <p:spPr bwMode="auto">
          <a:xfrm>
            <a:off x="6823869" y="2637879"/>
            <a:ext cx="2087563" cy="717550"/>
          </a:xfrm>
          <a:prstGeom prst="wedgeRoundRectCallout">
            <a:avLst>
              <a:gd name="adj1" fmla="val -50560"/>
              <a:gd name="adj2" fmla="val 82764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Learning Board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ADC reference voltage is VCC33 (3.3V)</a:t>
            </a:r>
            <a:endParaRPr lang="zh-TW" altLang="en-US" sz="1200" b="1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808125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accent2"/>
                </a:solidFill>
              </a:rPr>
              <a:t>The ADC input pins share with GPIO group A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accent2"/>
                </a:solidFill>
              </a:rPr>
              <a:t>The ADC input pins must be configured in input type </a:t>
            </a:r>
          </a:p>
        </p:txBody>
      </p:sp>
    </p:spTree>
    <p:extLst>
      <p:ext uri="{BB962C8B-B14F-4D97-AF65-F5344CB8AC3E}">
        <p14:creationId xmlns:p14="http://schemas.microsoft.com/office/powerpoint/2010/main" val="2421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7465185" cy="693908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ADC_VR1 </a:t>
            </a:r>
            <a:r>
              <a:rPr lang="en-US" altLang="zh-TW" dirty="0"/>
              <a:t>(</a:t>
            </a:r>
            <a:r>
              <a:rPr lang="en-US" altLang="zh-TW" dirty="0" smtClean="0"/>
              <a:t>Single-Cycle Scan </a:t>
            </a:r>
            <a:r>
              <a:rPr lang="en-US" altLang="zh-TW" dirty="0"/>
              <a:t>Mode)</a:t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2" y="974625"/>
            <a:ext cx="4867275" cy="3219450"/>
          </a:xfrm>
          <a:prstGeom prst="rect">
            <a:avLst/>
          </a:prstGeom>
        </p:spPr>
      </p:pic>
      <p:sp>
        <p:nvSpPr>
          <p:cNvPr id="7" name="Rounded Rectangular Callout 1"/>
          <p:cNvSpPr>
            <a:spLocks noChangeArrowheads="1"/>
          </p:cNvSpPr>
          <p:nvPr/>
        </p:nvSpPr>
        <p:spPr bwMode="auto">
          <a:xfrm>
            <a:off x="3995936" y="1453944"/>
            <a:ext cx="4772025" cy="512762"/>
          </a:xfrm>
          <a:prstGeom prst="wedgeRoundRectCallout">
            <a:avLst>
              <a:gd name="adj1" fmla="val -65964"/>
              <a:gd name="adj2" fmla="val -3273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ADC Flag for main loop to detect when ADC sample finished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and ADC interrupt is generated </a:t>
            </a:r>
            <a:endParaRPr lang="zh-TW" altLang="en-US" sz="1200" b="1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Oval 1"/>
          <p:cNvSpPr>
            <a:spLocks noChangeArrowheads="1"/>
          </p:cNvSpPr>
          <p:nvPr/>
        </p:nvSpPr>
        <p:spPr bwMode="auto">
          <a:xfrm>
            <a:off x="2339330" y="1484784"/>
            <a:ext cx="648494" cy="28585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Rounded Rectangular Callout 1"/>
          <p:cNvSpPr>
            <a:spLocks noChangeArrowheads="1"/>
          </p:cNvSpPr>
          <p:nvPr/>
        </p:nvSpPr>
        <p:spPr bwMode="auto">
          <a:xfrm>
            <a:off x="4572000" y="3501008"/>
            <a:ext cx="3286125" cy="307975"/>
          </a:xfrm>
          <a:prstGeom prst="wedgeRoundRectCallout">
            <a:avLst>
              <a:gd name="adj1" fmla="val -107799"/>
              <a:gd name="adj2" fmla="val -30032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 dirty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Set ADC software flag when IRQ </a:t>
            </a:r>
            <a:r>
              <a:rPr lang="en-US" altLang="zh-TW" sz="1200" b="1" dirty="0" err="1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ocurrs</a:t>
            </a:r>
            <a:endParaRPr lang="zh-TW" altLang="en-US" sz="1200" b="1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260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619581" cy="693908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ADC_VR1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80728"/>
            <a:ext cx="7010400" cy="4591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59743" y="1052736"/>
            <a:ext cx="12698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>
                <a:solidFill>
                  <a:schemeClr val="accent2"/>
                </a:solidFill>
              </a:rPr>
              <a:t>SINGLE_CYCLE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 bwMode="auto">
          <a:xfrm flipH="1">
            <a:off x="4860032" y="1196752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矩形 7"/>
          <p:cNvSpPr/>
          <p:nvPr/>
        </p:nvSpPr>
        <p:spPr>
          <a:xfrm>
            <a:off x="3500264" y="1052736"/>
            <a:ext cx="1088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>
                <a:solidFill>
                  <a:schemeClr val="accent2"/>
                </a:solidFill>
              </a:rPr>
              <a:t>SINGLE_END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3356248" y="1196752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10"/>
          <p:cNvSpPr/>
          <p:nvPr/>
        </p:nvSpPr>
        <p:spPr>
          <a:xfrm>
            <a:off x="6902501" y="1052736"/>
            <a:ext cx="1428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>
                <a:solidFill>
                  <a:schemeClr val="accent2"/>
                </a:solidFill>
              </a:rPr>
              <a:t>ADC_CH_7_MASK</a:t>
            </a:r>
            <a:endParaRPr lang="zh-TW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 bwMode="auto">
          <a:xfrm flipH="1">
            <a:off x="6702790" y="1196752"/>
            <a:ext cx="216024" cy="14401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ular Callout 1"/>
          <p:cNvSpPr>
            <a:spLocks noChangeArrowheads="1"/>
          </p:cNvSpPr>
          <p:nvPr/>
        </p:nvSpPr>
        <p:spPr bwMode="auto">
          <a:xfrm>
            <a:off x="2808231" y="3717032"/>
            <a:ext cx="1800225" cy="309562"/>
          </a:xfrm>
          <a:prstGeom prst="wedgeRoundRectCallout">
            <a:avLst>
              <a:gd name="adj1" fmla="val -46409"/>
              <a:gd name="adj2" fmla="val 100460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 dirty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start ADC conversion</a:t>
            </a:r>
            <a:endParaRPr lang="zh-TW" altLang="en-US" sz="1200" b="1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Rounded Rectangular Callout 1"/>
          <p:cNvSpPr>
            <a:spLocks noChangeArrowheads="1"/>
          </p:cNvSpPr>
          <p:nvPr/>
        </p:nvSpPr>
        <p:spPr bwMode="auto">
          <a:xfrm>
            <a:off x="5759543" y="4026594"/>
            <a:ext cx="2958913" cy="513191"/>
          </a:xfrm>
          <a:prstGeom prst="wedgeRoundRectCallout">
            <a:avLst>
              <a:gd name="adj1" fmla="val -130900"/>
              <a:gd name="adj2" fmla="val 46193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wait </a:t>
            </a:r>
            <a:r>
              <a:rPr lang="en-US" altLang="zh-TW" sz="1200" b="1" dirty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for ADC sampling finished &amp; generate interrupt to set this flag to 1</a:t>
            </a:r>
          </a:p>
        </p:txBody>
      </p:sp>
    </p:spTree>
    <p:extLst>
      <p:ext uri="{BB962C8B-B14F-4D97-AF65-F5344CB8AC3E}">
        <p14:creationId xmlns:p14="http://schemas.microsoft.com/office/powerpoint/2010/main" val="37885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432304" cy="693908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ADC_VR1+LCD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67544" y="801035"/>
            <a:ext cx="370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accent2"/>
                </a:solidFill>
              </a:rPr>
              <a:t>Modify from </a:t>
            </a:r>
            <a:r>
              <a:rPr lang="en-US" altLang="zh-TW" dirty="0" err="1" smtClean="0">
                <a:solidFill>
                  <a:schemeClr val="accent2"/>
                </a:solidFill>
              </a:rPr>
              <a:t>ADC_Photoresistor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5616624" cy="5152015"/>
          </a:xfrm>
          <a:prstGeom prst="rect">
            <a:avLst/>
          </a:prstGeom>
        </p:spPr>
      </p:pic>
      <p:sp>
        <p:nvSpPr>
          <p:cNvPr id="17" name="左大括弧 16"/>
          <p:cNvSpPr/>
          <p:nvPr/>
        </p:nvSpPr>
        <p:spPr bwMode="auto">
          <a:xfrm>
            <a:off x="1403648" y="5517232"/>
            <a:ext cx="144016" cy="360040"/>
          </a:xfrm>
          <a:prstGeom prst="leftBrac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7" name="Rounded Rectangular Callout 1"/>
          <p:cNvSpPr>
            <a:spLocks noChangeArrowheads="1"/>
          </p:cNvSpPr>
          <p:nvPr/>
        </p:nvSpPr>
        <p:spPr bwMode="auto">
          <a:xfrm>
            <a:off x="3203848" y="2420888"/>
            <a:ext cx="1080120" cy="318224"/>
          </a:xfrm>
          <a:prstGeom prst="wedgeRoundRectCallout">
            <a:avLst>
              <a:gd name="adj1" fmla="val -90178"/>
              <a:gd name="adj2" fmla="val 37612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Add </a:t>
            </a:r>
            <a:r>
              <a:rPr lang="en-US" altLang="zh-TW" sz="1200" b="1" dirty="0" err="1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LCD.h</a:t>
            </a:r>
            <a:endParaRPr lang="zh-TW" altLang="en-US" sz="1200" b="1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359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432304" cy="693908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ADC_VR1+LCD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7528496" cy="4392488"/>
          </a:xfrm>
          <a:prstGeom prst="rect">
            <a:avLst/>
          </a:prstGeom>
        </p:spPr>
      </p:pic>
      <p:sp>
        <p:nvSpPr>
          <p:cNvPr id="7" name="Rounded Rectangular Callout 4"/>
          <p:cNvSpPr>
            <a:spLocks noChangeArrowheads="1"/>
          </p:cNvSpPr>
          <p:nvPr/>
        </p:nvSpPr>
        <p:spPr bwMode="auto">
          <a:xfrm>
            <a:off x="5652120" y="1883587"/>
            <a:ext cx="2339975" cy="376238"/>
          </a:xfrm>
          <a:prstGeom prst="wedgeRoundRectCallout">
            <a:avLst>
              <a:gd name="adj1" fmla="val -50076"/>
              <a:gd name="adj2" fmla="val -129213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define in </a:t>
            </a:r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MCU_init.h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2555776" y="1196752"/>
            <a:ext cx="5544616" cy="36004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9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6334472" cy="1015214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SampleCode</a:t>
            </a:r>
            <a:r>
              <a:rPr lang="en-US" altLang="zh-TW" dirty="0"/>
              <a:t>: </a:t>
            </a:r>
            <a:r>
              <a:rPr lang="en-US" altLang="zh-TW" dirty="0" smtClean="0"/>
              <a:t>ADC_VR1+LCD 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en-US" altLang="zh-TW" dirty="0" err="1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MCU_init.h</a:t>
            </a:r>
            <a:r>
              <a:rPr lang="en-US" altLang="zh-TW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)</a:t>
            </a:r>
            <a:r>
              <a:rPr lang="zh-TW" altLang="en-US" dirty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/>
            </a:r>
            <a:br>
              <a:rPr lang="zh-TW" altLang="en-US" dirty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90" y="908720"/>
            <a:ext cx="6208542" cy="48173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658890" y="5085184"/>
            <a:ext cx="6208542" cy="64086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1445909" cy="1015214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Joystick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40697"/>
            <a:ext cx="3783659" cy="353406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989613"/>
            <a:ext cx="2361218" cy="245239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74" y="4544443"/>
            <a:ext cx="2586406" cy="22111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840006"/>
            <a:ext cx="864096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b="1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Joystick </a:t>
            </a:r>
            <a:r>
              <a:rPr lang="zh-TW" altLang="en-US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搖桿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為一個雙向的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10K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電阻器，隨著搖桿方向不同，電阻</a:t>
            </a:r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值會隨著改變</a:t>
            </a:r>
            <a:r>
              <a:rPr lang="zh-TW" altLang="en-US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搖桿</a:t>
            </a:r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供電時，原始狀態下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讀出的電壓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2.5V</a:t>
            </a:r>
            <a:r>
              <a:rPr lang="zh-TW" alt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。</a:t>
            </a:r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TW" altLang="en-US" b="1" u="sng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向下按</a:t>
            </a:r>
            <a:r>
              <a:rPr lang="zh-TW" alt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搖杆，可以觸動一個開關</a:t>
            </a:r>
            <a:r>
              <a:rPr lang="zh-TW" altLang="en-US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，對外</a:t>
            </a:r>
            <a:r>
              <a:rPr lang="zh-TW" alt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輸出 </a:t>
            </a:r>
            <a:r>
              <a:rPr lang="en-US" altLang="zh-TW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zh-TW" alt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 </a:t>
            </a:r>
            <a:r>
              <a:rPr lang="en-US" altLang="zh-TW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TW" altLang="en-US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的數位訊號</a:t>
            </a:r>
            <a:r>
              <a:rPr lang="zh-TW" alt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TW" altLang="en-US" sz="180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57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827697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Signal Conversion</a:t>
            </a:r>
            <a:endParaRPr lang="en-US" altLang="zh-TW" sz="2800" dirty="0" smtClean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222152"/>
            <a:ext cx="2057400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1196752"/>
            <a:ext cx="2038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3540125" y="1490440"/>
            <a:ext cx="1655763" cy="44608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ADC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3475038" y="2795365"/>
            <a:ext cx="1655762" cy="4445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DAC</a:t>
            </a: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3871690"/>
            <a:ext cx="20097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3489325" y="4028852"/>
            <a:ext cx="1657350" cy="4445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panose="020B0604020202020204" pitchFamily="34" charset="0"/>
                <a:ea typeface="新細明體" panose="02020500000000000000" pitchFamily="18" charset="-120"/>
              </a:rPr>
              <a:t>Filter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866927"/>
            <a:ext cx="2057400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 bwMode="auto">
          <a:xfrm>
            <a:off x="2709863" y="4090765"/>
            <a:ext cx="765175" cy="30797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3" name="Right Arrow 18"/>
          <p:cNvSpPr/>
          <p:nvPr/>
        </p:nvSpPr>
        <p:spPr bwMode="auto">
          <a:xfrm>
            <a:off x="5130800" y="4116165"/>
            <a:ext cx="766763" cy="30797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4" name="Right Arrow 15"/>
          <p:cNvSpPr/>
          <p:nvPr/>
        </p:nvSpPr>
        <p:spPr bwMode="auto">
          <a:xfrm>
            <a:off x="2798763" y="1560290"/>
            <a:ext cx="765175" cy="30797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5" name="Right Arrow 16"/>
          <p:cNvSpPr/>
          <p:nvPr/>
        </p:nvSpPr>
        <p:spPr bwMode="auto">
          <a:xfrm>
            <a:off x="5195888" y="1539652"/>
            <a:ext cx="765175" cy="30797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6" name="Right Arrow 1"/>
          <p:cNvSpPr/>
          <p:nvPr/>
        </p:nvSpPr>
        <p:spPr bwMode="auto">
          <a:xfrm rot="10800000">
            <a:off x="2747963" y="2857277"/>
            <a:ext cx="741362" cy="322263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7" name="Right Arrow 19"/>
          <p:cNvSpPr/>
          <p:nvPr/>
        </p:nvSpPr>
        <p:spPr bwMode="auto">
          <a:xfrm rot="10800000">
            <a:off x="5108575" y="2844577"/>
            <a:ext cx="741363" cy="322263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452465"/>
            <a:ext cx="2038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606452"/>
            <a:ext cx="20097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2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200924" cy="693908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ADC_Joystick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65" y="2354127"/>
            <a:ext cx="3090915" cy="2887017"/>
          </a:xfrm>
          <a:prstGeom prst="rect">
            <a:avLst/>
          </a:prstGeom>
        </p:spPr>
      </p:pic>
      <p:pic>
        <p:nvPicPr>
          <p:cNvPr id="24" name="Picture 8" descr="C:\Users\TJKuo\Pictures\MCU\Nu-LB-NUC140_sm.jpg">
            <a:extLst>
              <a:ext uri="{FF2B5EF4-FFF2-40B4-BE49-F238E27FC236}">
                <a16:creationId xmlns:a16="http://schemas.microsoft.com/office/drawing/2014/main" id="{726473E4-F8E4-4185-B7F7-7D272892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70" y="1935942"/>
            <a:ext cx="4086101" cy="330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D6B26A4-B2AD-4334-ACE9-DE01191CEA48}"/>
              </a:ext>
            </a:extLst>
          </p:cNvPr>
          <p:cNvCxnSpPr>
            <a:cxnSpLocks/>
          </p:cNvCxnSpPr>
          <p:nvPr/>
        </p:nvCxnSpPr>
        <p:spPr>
          <a:xfrm flipH="1">
            <a:off x="2046695" y="4078656"/>
            <a:ext cx="4074532" cy="610420"/>
          </a:xfrm>
          <a:prstGeom prst="line">
            <a:avLst/>
          </a:prstGeom>
          <a:noFill/>
          <a:ln w="25400" cap="rnd" cmpd="sng" algn="ctr">
            <a:solidFill>
              <a:srgbClr val="96D141"/>
            </a:solidFill>
            <a:prstDash val="solid"/>
          </a:ln>
          <a:effectLst/>
        </p:spPr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1CBCEDA-44E2-43E7-9643-9EA39239F3D6}"/>
              </a:ext>
            </a:extLst>
          </p:cNvPr>
          <p:cNvCxnSpPr>
            <a:cxnSpLocks/>
          </p:cNvCxnSpPr>
          <p:nvPr/>
        </p:nvCxnSpPr>
        <p:spPr>
          <a:xfrm flipH="1">
            <a:off x="2117255" y="4221088"/>
            <a:ext cx="3931964" cy="543558"/>
          </a:xfrm>
          <a:prstGeom prst="line">
            <a:avLst/>
          </a:prstGeom>
          <a:noFill/>
          <a:ln w="25400" cap="rnd" cmpd="sng" algn="ctr">
            <a:solidFill>
              <a:srgbClr val="96D141"/>
            </a:solidFill>
            <a:prstDash val="solid"/>
          </a:ln>
          <a:effectLst/>
        </p:spPr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535D4BC-BDC4-41C3-BA3F-D940383D539D}"/>
              </a:ext>
            </a:extLst>
          </p:cNvPr>
          <p:cNvCxnSpPr>
            <a:cxnSpLocks/>
          </p:cNvCxnSpPr>
          <p:nvPr/>
        </p:nvCxnSpPr>
        <p:spPr>
          <a:xfrm flipH="1">
            <a:off x="2592835" y="4344954"/>
            <a:ext cx="3456385" cy="627420"/>
          </a:xfrm>
          <a:prstGeom prst="line">
            <a:avLst/>
          </a:prstGeom>
          <a:noFill/>
          <a:ln w="25400" cap="rnd" cmpd="sng" algn="ctr">
            <a:solidFill>
              <a:srgbClr val="96D141"/>
            </a:solidFill>
            <a:prstDash val="solid"/>
          </a:ln>
          <a:effectLst/>
        </p:spPr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535D4BC-BDC4-41C3-BA3F-D940383D539D}"/>
              </a:ext>
            </a:extLst>
          </p:cNvPr>
          <p:cNvCxnSpPr>
            <a:cxnSpLocks/>
          </p:cNvCxnSpPr>
          <p:nvPr/>
        </p:nvCxnSpPr>
        <p:spPr>
          <a:xfrm flipH="1">
            <a:off x="4391571" y="4003086"/>
            <a:ext cx="1657649" cy="761560"/>
          </a:xfrm>
          <a:prstGeom prst="line">
            <a:avLst/>
          </a:prstGeom>
          <a:noFill/>
          <a:ln w="25400" cap="rnd" cmpd="sng" algn="ctr">
            <a:solidFill>
              <a:schemeClr val="accent1"/>
            </a:solidFill>
            <a:prstDash val="solid"/>
          </a:ln>
          <a:effectLst/>
        </p:spPr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535D4BC-BDC4-41C3-BA3F-D940383D539D}"/>
              </a:ext>
            </a:extLst>
          </p:cNvPr>
          <p:cNvCxnSpPr>
            <a:cxnSpLocks/>
          </p:cNvCxnSpPr>
          <p:nvPr/>
        </p:nvCxnSpPr>
        <p:spPr>
          <a:xfrm flipH="1">
            <a:off x="4357030" y="3876753"/>
            <a:ext cx="1762750" cy="1095621"/>
          </a:xfrm>
          <a:prstGeom prst="line">
            <a:avLst/>
          </a:prstGeom>
          <a:noFill/>
          <a:ln w="25400" cap="rnd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47" name="文字方塊 46"/>
          <p:cNvSpPr txBox="1"/>
          <p:nvPr/>
        </p:nvSpPr>
        <p:spPr>
          <a:xfrm>
            <a:off x="4803987" y="1009805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VRx</a:t>
            </a:r>
            <a:r>
              <a:rPr lang="en-US" altLang="zh-TW" dirty="0" smtClean="0">
                <a:solidFill>
                  <a:schemeClr val="accent2"/>
                </a:solidFill>
              </a:rPr>
              <a:t> : PA0</a:t>
            </a:r>
          </a:p>
          <a:p>
            <a:r>
              <a:rPr lang="en-US" altLang="zh-TW" dirty="0" err="1" smtClean="0">
                <a:solidFill>
                  <a:schemeClr val="accent2"/>
                </a:solidFill>
              </a:rPr>
              <a:t>VRy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>
                <a:solidFill>
                  <a:schemeClr val="accent2"/>
                </a:solidFill>
              </a:rPr>
              <a:t>: </a:t>
            </a:r>
            <a:r>
              <a:rPr lang="en-US" altLang="zh-TW" dirty="0" smtClean="0">
                <a:solidFill>
                  <a:schemeClr val="accent2"/>
                </a:solidFill>
              </a:rPr>
              <a:t>PA1</a:t>
            </a:r>
            <a:endParaRPr lang="en-US" altLang="zh-TW" dirty="0">
              <a:solidFill>
                <a:schemeClr val="accent2"/>
              </a:solidFill>
            </a:endParaRPr>
          </a:p>
          <a:p>
            <a:r>
              <a:rPr lang="en-US" altLang="zh-TW" dirty="0" smtClean="0">
                <a:solidFill>
                  <a:schemeClr val="accent2"/>
                </a:solidFill>
              </a:rPr>
              <a:t>SW  : PC0</a:t>
            </a:r>
            <a:endParaRPr lang="en-US" altLang="zh-TW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6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200924" cy="693908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ADC_Joystick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35248"/>
            <a:ext cx="6773534" cy="59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200924" cy="693908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ADC_Joystick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75356"/>
            <a:ext cx="7591730" cy="41005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491880" y="3573016"/>
            <a:ext cx="1656184" cy="288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7" name="Rounded Rectangular Callout 4"/>
          <p:cNvSpPr>
            <a:spLocks noChangeArrowheads="1"/>
          </p:cNvSpPr>
          <p:nvPr/>
        </p:nvSpPr>
        <p:spPr bwMode="auto">
          <a:xfrm>
            <a:off x="5584024" y="1900634"/>
            <a:ext cx="2339975" cy="376238"/>
          </a:xfrm>
          <a:prstGeom prst="wedgeRoundRectCallout">
            <a:avLst>
              <a:gd name="adj1" fmla="val -50076"/>
              <a:gd name="adj2" fmla="val -129213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define in </a:t>
            </a:r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MCU_init.h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487680" y="1268759"/>
            <a:ext cx="5544616" cy="30507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08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013646" cy="693908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ADC_Joystick+LCD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93" y="764704"/>
            <a:ext cx="6459129" cy="5976664"/>
          </a:xfrm>
          <a:prstGeom prst="rect">
            <a:avLst/>
          </a:prstGeom>
        </p:spPr>
      </p:pic>
      <p:sp>
        <p:nvSpPr>
          <p:cNvPr id="10" name="Rounded Rectangular Callout 1"/>
          <p:cNvSpPr>
            <a:spLocks noChangeArrowheads="1"/>
          </p:cNvSpPr>
          <p:nvPr/>
        </p:nvSpPr>
        <p:spPr bwMode="auto">
          <a:xfrm>
            <a:off x="3347865" y="2966760"/>
            <a:ext cx="1080120" cy="318224"/>
          </a:xfrm>
          <a:prstGeom prst="wedgeRoundRectCallout">
            <a:avLst>
              <a:gd name="adj1" fmla="val -90178"/>
              <a:gd name="adj2" fmla="val 37612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Add </a:t>
            </a:r>
            <a:r>
              <a:rPr lang="en-US" altLang="zh-TW" sz="1200" b="1" dirty="0" err="1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LCD.h</a:t>
            </a:r>
            <a:endParaRPr lang="zh-TW" altLang="en-US" sz="1200" b="1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594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84160"/>
            <a:ext cx="7577947" cy="5688539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013646" cy="693908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ADC_Joystick+LCD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ounded Rectangular Callout 1"/>
          <p:cNvSpPr>
            <a:spLocks noChangeArrowheads="1"/>
          </p:cNvSpPr>
          <p:nvPr/>
        </p:nvSpPr>
        <p:spPr bwMode="auto">
          <a:xfrm>
            <a:off x="4283968" y="3366046"/>
            <a:ext cx="4536504" cy="308880"/>
          </a:xfrm>
          <a:prstGeom prst="wedgeRoundRectCallout">
            <a:avLst>
              <a:gd name="adj1" fmla="val -39786"/>
              <a:gd name="adj2" fmla="val 78415"/>
              <a:gd name="adj3" fmla="val 16667"/>
            </a:avLst>
          </a:prstGeom>
          <a:solidFill>
            <a:srgbClr val="FFFF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b="1" dirty="0" smtClean="0">
                <a:solidFill>
                  <a:srgbClr val="C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In this case, QUASI mode is more stable than INPUT mode</a:t>
            </a:r>
            <a:endParaRPr lang="zh-TW" altLang="en-US" sz="1200" b="1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491880" y="3789040"/>
            <a:ext cx="1584176" cy="288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sp>
        <p:nvSpPr>
          <p:cNvPr id="8" name="向右箭號 7"/>
          <p:cNvSpPr/>
          <p:nvPr/>
        </p:nvSpPr>
        <p:spPr bwMode="auto">
          <a:xfrm>
            <a:off x="827584" y="4149080"/>
            <a:ext cx="216024" cy="144016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1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013646" cy="693908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ADC_Joystick+LCD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</a:t>
            </a:r>
            <a:endParaRPr lang="en-US" altLang="zh-TW" sz="2800" dirty="0" smtClean="0"/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62" y="1268760"/>
            <a:ext cx="5472608" cy="46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347344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Analog to Digital Conversion</a:t>
            </a:r>
            <a:endParaRPr lang="en-US" altLang="zh-TW" sz="2800" dirty="0" smtClean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107504" y="970227"/>
            <a:ext cx="57606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Vin</a:t>
            </a: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 is input voltage for ADC to sample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Vref</a:t>
            </a: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 is 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reference voltage </a:t>
            </a: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for ADC to compare with Vin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zh-TW" sz="16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</a:rPr>
              <a:t>Vref</a:t>
            </a:r>
            <a:r>
              <a:rPr kumimoji="1" lang="en-US" altLang="zh-TW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標楷體"/>
              </a:rPr>
              <a:t> is connected to 3.3V on NUC140 learning board</a:t>
            </a:r>
            <a:endParaRPr kumimoji="1" lang="en-US" altLang="zh-TW" sz="1800" b="0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標楷體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12-bit ADC</a:t>
            </a: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 : output is a 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12-bit binary</a:t>
            </a: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 code, so its value = 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</a:rPr>
              <a:t>0 ~ 4095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endParaRPr kumimoji="1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endParaRPr kumimoji="1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graphicFrame>
        <p:nvGraphicFramePr>
          <p:cNvPr id="1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934636"/>
              </p:ext>
            </p:extLst>
          </p:nvPr>
        </p:nvGraphicFramePr>
        <p:xfrm>
          <a:off x="179512" y="3501008"/>
          <a:ext cx="5041379" cy="1783110"/>
        </p:xfrm>
        <a:graphic>
          <a:graphicData uri="http://schemas.openxmlformats.org/drawingml/2006/table">
            <a:tbl>
              <a:tblPr firstRow="1" bandRow="1"/>
              <a:tblGrid>
                <a:gridCol w="910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6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Decimal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Binary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Voltage (</a:t>
                      </a:r>
                      <a:r>
                        <a:rPr lang="en-US" altLang="zh-TW" sz="1600" dirty="0" err="1" smtClean="0">
                          <a:solidFill>
                            <a:schemeClr val="tx1"/>
                          </a:solidFill>
                        </a:rPr>
                        <a:t>Vref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=3.3V)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6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0000_0000_0000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ctr"/>
                      <a:r>
                        <a:rPr lang="en-US" altLang="zh-TW" sz="1600" baseline="0" dirty="0" smtClean="0">
                          <a:solidFill>
                            <a:schemeClr val="tx1"/>
                          </a:solidFill>
                        </a:rPr>
                        <a:t>0/4096 * 3.3V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6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0000_0000_0001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1/4096 * 3.3V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6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2048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1000_0000_0000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2048/4096 * 3.3V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6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4095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1111_1111_1111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4095/4096 * 3.3V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1" marR="91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242" y="3035836"/>
            <a:ext cx="3671954" cy="327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 bwMode="auto">
          <a:xfrm>
            <a:off x="7380312" y="6093296"/>
            <a:ext cx="504056" cy="216023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 bwMode="auto">
          <a:xfrm>
            <a:off x="8288984" y="5417792"/>
            <a:ext cx="21602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914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867773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ADC</a:t>
            </a:r>
            <a:r>
              <a:rPr lang="zh-TW" altLang="en-US" dirty="0"/>
              <a:t> </a:t>
            </a:r>
            <a:r>
              <a:rPr lang="en-US" altLang="zh-TW" dirty="0"/>
              <a:t>Architectures</a:t>
            </a:r>
            <a:endParaRPr lang="en-US" altLang="zh-TW" sz="2800" dirty="0" smtClean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 bwMode="auto">
          <a:xfrm>
            <a:off x="539552" y="980728"/>
            <a:ext cx="77152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Direct-Conversion ADC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SAR</a:t>
            </a: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(Successive Approximation Register)</a:t>
            </a:r>
            <a:r>
              <a:rPr kumimoji="1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r>
              <a:rPr kumimoji="1" lang="el-GR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ΔΣ</a:t>
            </a:r>
            <a:r>
              <a:rPr kumimoji="1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(Sigma-Delta) ADC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80000"/>
              <a:buFont typeface="Times New Roman" panose="02020603050405020304" pitchFamily="18" charset="0"/>
              <a:buChar char="►"/>
              <a:tabLst/>
              <a:defRPr/>
            </a:pPr>
            <a:endParaRPr kumimoji="1" lang="zh-TW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pic>
        <p:nvPicPr>
          <p:cNvPr id="13" name="Picture 3" descr="Flash_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02" y="2003078"/>
            <a:ext cx="29432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5"/>
          <p:cNvSpPr txBox="1">
            <a:spLocks noChangeArrowheads="1"/>
          </p:cNvSpPr>
          <p:nvPr/>
        </p:nvSpPr>
        <p:spPr bwMode="auto">
          <a:xfrm>
            <a:off x="6345039" y="5089178"/>
            <a:ext cx="2454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smtClean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Direct-Conversion ADC</a:t>
            </a:r>
            <a:endParaRPr lang="zh-TW" altLang="en-US" sz="1600" b="1" smtClean="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15" name="Picture 5" descr="SAR A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927" y="2874616"/>
            <a:ext cx="2873375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7"/>
          <p:cNvSpPr txBox="1">
            <a:spLocks noChangeArrowheads="1"/>
          </p:cNvSpPr>
          <p:nvPr/>
        </p:nvSpPr>
        <p:spPr bwMode="auto">
          <a:xfrm>
            <a:off x="3698677" y="5012978"/>
            <a:ext cx="21939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smtClean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SAR ADC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000" smtClean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Successive Approximation Register</a:t>
            </a:r>
            <a:endParaRPr lang="zh-TW" altLang="en-US" sz="1000" smtClean="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17" name="Picture 7" descr="http://www.hitequest.com/Kiss/adc_deltasigm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4" y="3479453"/>
            <a:ext cx="273050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字方塊 9"/>
          <p:cNvSpPr txBox="1">
            <a:spLocks noChangeArrowheads="1"/>
          </p:cNvSpPr>
          <p:nvPr/>
        </p:nvSpPr>
        <p:spPr bwMode="auto">
          <a:xfrm>
            <a:off x="793552" y="4997103"/>
            <a:ext cx="1863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smtClean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Sigma-Delta ADC</a:t>
            </a:r>
            <a:endParaRPr lang="zh-TW" altLang="en-US" sz="1600" b="1" smtClean="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8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7159011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SAR</a:t>
            </a:r>
            <a:r>
              <a:rPr lang="zh-TW" altLang="en-US" dirty="0"/>
              <a:t> </a:t>
            </a:r>
            <a:r>
              <a:rPr lang="en-US" altLang="zh-TW" dirty="0"/>
              <a:t>(Successive Approximation Register) ADC</a:t>
            </a:r>
            <a:r>
              <a:rPr lang="zh-TW" altLang="en-US" dirty="0"/>
              <a:t> </a:t>
            </a:r>
            <a:endParaRPr lang="en-US" altLang="zh-TW" sz="2800" dirty="0" smtClean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51520" y="798089"/>
            <a:ext cx="871296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sz="1600" dirty="0">
                <a:solidFill>
                  <a:srgbClr val="002060"/>
                </a:solidFill>
              </a:rPr>
              <a:t>這一種</a:t>
            </a:r>
            <a:r>
              <a:rPr lang="en-US" altLang="zh-TW" sz="1600" dirty="0">
                <a:solidFill>
                  <a:srgbClr val="002060"/>
                </a:solidFill>
              </a:rPr>
              <a:t>ADC</a:t>
            </a:r>
            <a:r>
              <a:rPr lang="zh-TW" altLang="en-US" sz="1600" dirty="0">
                <a:solidFill>
                  <a:srgbClr val="002060"/>
                </a:solidFill>
              </a:rPr>
              <a:t>由一個</a:t>
            </a:r>
            <a:r>
              <a:rPr lang="en-US" altLang="zh-TW" sz="1600" dirty="0">
                <a:solidFill>
                  <a:srgbClr val="002060"/>
                </a:solidFill>
              </a:rPr>
              <a:t>DAC</a:t>
            </a:r>
            <a:r>
              <a:rPr lang="zh-TW" altLang="en-US" sz="1600" dirty="0">
                <a:solidFill>
                  <a:srgbClr val="002060"/>
                </a:solidFill>
              </a:rPr>
              <a:t>與電壓比較器</a:t>
            </a:r>
            <a:r>
              <a:rPr lang="zh-TW" altLang="en-US" sz="1600" dirty="0" smtClean="0">
                <a:solidFill>
                  <a:srgbClr val="002060"/>
                </a:solidFill>
              </a:rPr>
              <a:t>組成，</a:t>
            </a:r>
            <a:r>
              <a:rPr lang="zh-TW" altLang="en-US" sz="1600" dirty="0">
                <a:solidFill>
                  <a:srgbClr val="002060"/>
                </a:solidFill>
              </a:rPr>
              <a:t>依序由</a:t>
            </a:r>
            <a:r>
              <a:rPr lang="en-US" altLang="zh-TW" sz="1600" dirty="0">
                <a:solidFill>
                  <a:srgbClr val="002060"/>
                </a:solidFill>
              </a:rPr>
              <a:t>MSB</a:t>
            </a:r>
            <a:r>
              <a:rPr lang="zh-TW" altLang="en-US" sz="1600" dirty="0">
                <a:solidFill>
                  <a:srgbClr val="002060"/>
                </a:solidFill>
              </a:rPr>
              <a:t>往</a:t>
            </a:r>
            <a:r>
              <a:rPr lang="en-US" altLang="zh-TW" sz="1600" dirty="0">
                <a:solidFill>
                  <a:srgbClr val="002060"/>
                </a:solidFill>
              </a:rPr>
              <a:t>LSB</a:t>
            </a:r>
            <a:r>
              <a:rPr lang="zh-TW" altLang="en-US" sz="1600" dirty="0">
                <a:solidFill>
                  <a:srgbClr val="002060"/>
                </a:solidFill>
              </a:rPr>
              <a:t>更改</a:t>
            </a:r>
            <a:r>
              <a:rPr lang="en-US" altLang="zh-TW" sz="1600" dirty="0">
                <a:solidFill>
                  <a:srgbClr val="002060"/>
                </a:solidFill>
              </a:rPr>
              <a:t>DAC</a:t>
            </a:r>
            <a:r>
              <a:rPr lang="zh-TW" altLang="en-US" sz="1600" dirty="0">
                <a:solidFill>
                  <a:srgbClr val="002060"/>
                </a:solidFill>
              </a:rPr>
              <a:t>的輸出電壓</a:t>
            </a:r>
            <a:r>
              <a:rPr lang="zh-TW" altLang="en-US" sz="1600" dirty="0" smtClean="0">
                <a:solidFill>
                  <a:srgbClr val="002060"/>
                </a:solidFill>
              </a:rPr>
              <a:t>。</a:t>
            </a:r>
            <a:endParaRPr lang="en-US" altLang="zh-TW" sz="1600" b="1" dirty="0">
              <a:solidFill>
                <a:srgbClr val="002060"/>
              </a:solidFill>
            </a:endParaRPr>
          </a:p>
          <a:p>
            <a:pPr>
              <a:spcBef>
                <a:spcPts val="1200"/>
              </a:spcBef>
            </a:pPr>
            <a:r>
              <a:rPr lang="zh-TW" altLang="en-US" sz="1600" b="1" dirty="0" smtClean="0">
                <a:solidFill>
                  <a:srgbClr val="002060"/>
                </a:solidFill>
              </a:rPr>
              <a:t>流程：</a:t>
            </a:r>
            <a:endParaRPr lang="zh-TW" altLang="en-US" sz="1600" b="1" dirty="0">
              <a:solidFill>
                <a:srgbClr val="002060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002060"/>
                </a:solidFill>
              </a:rPr>
              <a:t>由</a:t>
            </a:r>
            <a:r>
              <a:rPr lang="en-US" altLang="zh-TW" sz="1600" dirty="0">
                <a:solidFill>
                  <a:srgbClr val="002060"/>
                </a:solidFill>
              </a:rPr>
              <a:t>MSB</a:t>
            </a:r>
            <a:r>
              <a:rPr lang="zh-TW" altLang="en-US" sz="1600" dirty="0">
                <a:solidFill>
                  <a:srgbClr val="002060"/>
                </a:solidFill>
              </a:rPr>
              <a:t>開始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2060"/>
                </a:solidFill>
              </a:rPr>
              <a:t>啟動</a:t>
            </a:r>
            <a:r>
              <a:rPr lang="en-US" altLang="zh-TW" sz="1600" dirty="0">
                <a:solidFill>
                  <a:srgbClr val="002060"/>
                </a:solidFill>
              </a:rPr>
              <a:t>DAC</a:t>
            </a:r>
            <a:r>
              <a:rPr lang="zh-TW" altLang="en-US" sz="1600" dirty="0">
                <a:solidFill>
                  <a:srgbClr val="002060"/>
                </a:solidFill>
              </a:rPr>
              <a:t>的第</a:t>
            </a:r>
            <a:r>
              <a:rPr lang="en-US" altLang="zh-TW" sz="1600" dirty="0">
                <a:solidFill>
                  <a:srgbClr val="002060"/>
                </a:solidFill>
              </a:rPr>
              <a:t>n </a:t>
            </a:r>
            <a:r>
              <a:rPr lang="en-US" altLang="zh-TW" sz="1600" dirty="0" smtClean="0">
                <a:solidFill>
                  <a:srgbClr val="002060"/>
                </a:solidFill>
              </a:rPr>
              <a:t>bit (D</a:t>
            </a:r>
            <a:r>
              <a:rPr lang="en-US" altLang="zh-TW" sz="1600" baseline="-25000" dirty="0" smtClean="0">
                <a:solidFill>
                  <a:srgbClr val="002060"/>
                </a:solidFill>
              </a:rPr>
              <a:t>N-1</a:t>
            </a:r>
            <a:r>
              <a:rPr lang="en-US" altLang="zh-TW" sz="1600" dirty="0" smtClean="0">
                <a:solidFill>
                  <a:srgbClr val="002060"/>
                </a:solidFill>
              </a:rPr>
              <a:t>)</a:t>
            </a:r>
            <a:endParaRPr lang="en-US" altLang="zh-TW" sz="1600" dirty="0">
              <a:solidFill>
                <a:srgbClr val="002060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2060"/>
                </a:solidFill>
              </a:rPr>
              <a:t>將輸入的訊號與</a:t>
            </a:r>
            <a:r>
              <a:rPr lang="en-US" altLang="zh-TW" sz="1600" dirty="0">
                <a:solidFill>
                  <a:srgbClr val="002060"/>
                </a:solidFill>
              </a:rPr>
              <a:t>DAC</a:t>
            </a:r>
            <a:r>
              <a:rPr lang="zh-TW" altLang="en-US" sz="1600" dirty="0">
                <a:solidFill>
                  <a:srgbClr val="002060"/>
                </a:solidFill>
              </a:rPr>
              <a:t>的輸出做比較，若輸入訊號較大，則</a:t>
            </a:r>
            <a:r>
              <a:rPr lang="zh-TW" altLang="en-US" sz="1600" dirty="0" smtClean="0">
                <a:solidFill>
                  <a:srgbClr val="002060"/>
                </a:solidFill>
              </a:rPr>
              <a:t>設定</a:t>
            </a:r>
            <a:r>
              <a:rPr lang="en-US" altLang="zh-TW" sz="1600" dirty="0" smtClean="0">
                <a:solidFill>
                  <a:srgbClr val="002060"/>
                </a:solidFill>
              </a:rPr>
              <a:t>ADC</a:t>
            </a:r>
            <a:r>
              <a:rPr lang="zh-TW" altLang="en-US" sz="1600" dirty="0" smtClean="0">
                <a:solidFill>
                  <a:srgbClr val="002060"/>
                </a:solidFill>
              </a:rPr>
              <a:t>輸出</a:t>
            </a:r>
            <a:r>
              <a:rPr lang="zh-TW" altLang="en-US" sz="1600" dirty="0">
                <a:solidFill>
                  <a:srgbClr val="002060"/>
                </a:solidFill>
              </a:rPr>
              <a:t>的</a:t>
            </a:r>
            <a:r>
              <a:rPr lang="zh-TW" altLang="en-US" sz="1600" dirty="0" smtClean="0">
                <a:solidFill>
                  <a:srgbClr val="002060"/>
                </a:solidFill>
              </a:rPr>
              <a:t>第</a:t>
            </a:r>
            <a:r>
              <a:rPr lang="en-US" altLang="zh-TW" sz="1600" dirty="0" smtClean="0">
                <a:solidFill>
                  <a:srgbClr val="002060"/>
                </a:solidFill>
              </a:rPr>
              <a:t>n bit</a:t>
            </a:r>
            <a:r>
              <a:rPr lang="zh-TW" altLang="en-US" sz="1600" dirty="0">
                <a:solidFill>
                  <a:srgbClr val="002060"/>
                </a:solidFill>
              </a:rPr>
              <a:t>為</a:t>
            </a:r>
            <a:r>
              <a:rPr lang="en-US" altLang="zh-TW" sz="1600" dirty="0">
                <a:solidFill>
                  <a:srgbClr val="002060"/>
                </a:solidFill>
              </a:rPr>
              <a:t>HIGH</a:t>
            </a:r>
            <a:r>
              <a:rPr lang="zh-TW" altLang="en-US" sz="1600" dirty="0">
                <a:solidFill>
                  <a:srgbClr val="002060"/>
                </a:solidFill>
              </a:rPr>
              <a:t>，並保留</a:t>
            </a:r>
            <a:r>
              <a:rPr lang="en-US" altLang="zh-TW" sz="1600" dirty="0">
                <a:solidFill>
                  <a:srgbClr val="002060"/>
                </a:solidFill>
              </a:rPr>
              <a:t>DAC</a:t>
            </a:r>
            <a:r>
              <a:rPr lang="zh-TW" altLang="en-US" sz="1600" dirty="0">
                <a:solidFill>
                  <a:srgbClr val="002060"/>
                </a:solidFill>
              </a:rPr>
              <a:t>上面的設定，反之若較小，清除</a:t>
            </a:r>
            <a:r>
              <a:rPr lang="en-US" altLang="zh-TW" sz="1600" dirty="0">
                <a:solidFill>
                  <a:srgbClr val="002060"/>
                </a:solidFill>
              </a:rPr>
              <a:t>DAC</a:t>
            </a:r>
            <a:r>
              <a:rPr lang="zh-TW" altLang="en-US" sz="1600" dirty="0">
                <a:solidFill>
                  <a:srgbClr val="002060"/>
                </a:solidFill>
              </a:rPr>
              <a:t>的</a:t>
            </a:r>
            <a:r>
              <a:rPr lang="zh-TW" altLang="en-US" sz="1600" dirty="0" smtClean="0">
                <a:solidFill>
                  <a:srgbClr val="002060"/>
                </a:solidFill>
              </a:rPr>
              <a:t>第</a:t>
            </a:r>
            <a:r>
              <a:rPr lang="en-US" altLang="zh-TW" sz="1600" dirty="0" smtClean="0">
                <a:solidFill>
                  <a:srgbClr val="002060"/>
                </a:solidFill>
              </a:rPr>
              <a:t>n bit</a:t>
            </a:r>
            <a:r>
              <a:rPr lang="zh-TW" altLang="en-US" sz="1600" dirty="0" smtClean="0">
                <a:solidFill>
                  <a:srgbClr val="002060"/>
                </a:solidFill>
              </a:rPr>
              <a:t>，並設定</a:t>
            </a:r>
            <a:r>
              <a:rPr lang="en-US" altLang="zh-TW" sz="1600" dirty="0" smtClean="0">
                <a:solidFill>
                  <a:srgbClr val="002060"/>
                </a:solidFill>
              </a:rPr>
              <a:t>ADC</a:t>
            </a:r>
            <a:r>
              <a:rPr lang="zh-TW" altLang="en-US" sz="1600" dirty="0">
                <a:solidFill>
                  <a:srgbClr val="002060"/>
                </a:solidFill>
              </a:rPr>
              <a:t>輸出的第</a:t>
            </a:r>
            <a:r>
              <a:rPr lang="en-US" altLang="zh-TW" sz="1600" dirty="0">
                <a:solidFill>
                  <a:srgbClr val="002060"/>
                </a:solidFill>
              </a:rPr>
              <a:t>n </a:t>
            </a:r>
            <a:r>
              <a:rPr lang="en-US" altLang="zh-TW" sz="1600" dirty="0" smtClean="0">
                <a:solidFill>
                  <a:srgbClr val="002060"/>
                </a:solidFill>
              </a:rPr>
              <a:t>bit</a:t>
            </a:r>
            <a:r>
              <a:rPr lang="zh-TW" altLang="en-US" sz="1600" dirty="0" smtClean="0">
                <a:solidFill>
                  <a:srgbClr val="002060"/>
                </a:solidFill>
              </a:rPr>
              <a:t>為</a:t>
            </a:r>
            <a:r>
              <a:rPr lang="en-US" altLang="zh-TW" sz="1600" dirty="0">
                <a:solidFill>
                  <a:srgbClr val="002060"/>
                </a:solidFill>
              </a:rPr>
              <a:t>LOW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2060"/>
                </a:solidFill>
              </a:rPr>
              <a:t>由這一個狀態迭代至</a:t>
            </a:r>
            <a:r>
              <a:rPr lang="en-US" altLang="zh-TW" sz="1600" dirty="0" smtClean="0">
                <a:solidFill>
                  <a:srgbClr val="002060"/>
                </a:solidFill>
              </a:rPr>
              <a:t>LSB(D</a:t>
            </a:r>
            <a:r>
              <a:rPr lang="en-US" altLang="zh-TW" sz="1600" baseline="-25000" dirty="0" smtClean="0">
                <a:solidFill>
                  <a:srgbClr val="002060"/>
                </a:solidFill>
              </a:rPr>
              <a:t>0</a:t>
            </a:r>
            <a:r>
              <a:rPr lang="en-US" altLang="zh-TW" sz="1600" dirty="0" smtClean="0">
                <a:solidFill>
                  <a:srgbClr val="002060"/>
                </a:solidFill>
              </a:rPr>
              <a:t>)</a:t>
            </a:r>
            <a:r>
              <a:rPr lang="zh-TW" altLang="en-US" sz="1600" dirty="0" smtClean="0">
                <a:solidFill>
                  <a:srgbClr val="002060"/>
                </a:solidFill>
              </a:rPr>
              <a:t>為止</a:t>
            </a:r>
            <a:endParaRPr lang="zh-TW" altLang="en-US" sz="1600" dirty="0">
              <a:solidFill>
                <a:srgbClr val="002060"/>
              </a:solidFill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284984"/>
            <a:ext cx="5378795" cy="32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2064668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NUC140 ADC</a:t>
            </a:r>
            <a:endParaRPr lang="en-US" altLang="zh-TW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86673" y="1231592"/>
            <a:ext cx="763284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chemeClr val="tx1"/>
                </a:solidFill>
              </a:rPr>
              <a:t>Contain </a:t>
            </a:r>
            <a:r>
              <a:rPr lang="en-US" altLang="zh-TW" sz="1600" dirty="0">
                <a:solidFill>
                  <a:schemeClr val="tx1"/>
                </a:solidFill>
              </a:rPr>
              <a:t>one </a:t>
            </a:r>
            <a:r>
              <a:rPr lang="en-US" altLang="zh-TW" sz="1600" dirty="0">
                <a:solidFill>
                  <a:schemeClr val="accent2"/>
                </a:solidFill>
              </a:rPr>
              <a:t>12-bit</a:t>
            </a:r>
            <a:r>
              <a:rPr lang="en-US" altLang="zh-TW" sz="1600" dirty="0">
                <a:solidFill>
                  <a:schemeClr val="tx1"/>
                </a:solidFill>
              </a:rPr>
              <a:t> successive approximation analog-to-digital converters (SAR A/D converter) with 8 input channels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  <a:r>
              <a:rPr lang="zh-TW" altLang="en-US" sz="1600" dirty="0" smtClean="0">
                <a:solidFill>
                  <a:schemeClr val="tx1"/>
                </a:solidFill>
              </a:rPr>
              <a:t>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The A/D converter supports three operation modes: </a:t>
            </a:r>
            <a:r>
              <a:rPr lang="en-US" altLang="zh-TW" sz="1600" dirty="0">
                <a:solidFill>
                  <a:schemeClr val="accent2"/>
                </a:solidFill>
              </a:rPr>
              <a:t>single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  <a:r>
              <a:rPr lang="en-US" altLang="zh-TW" sz="1600" dirty="0">
                <a:solidFill>
                  <a:schemeClr val="accent2"/>
                </a:solidFill>
              </a:rPr>
              <a:t>single-cycle</a:t>
            </a:r>
            <a:r>
              <a:rPr lang="en-US" altLang="zh-TW" sz="1600" dirty="0">
                <a:solidFill>
                  <a:schemeClr val="tx1"/>
                </a:solidFill>
              </a:rPr>
              <a:t> scan and </a:t>
            </a:r>
            <a:r>
              <a:rPr lang="en-US" altLang="zh-TW" sz="1600" dirty="0">
                <a:solidFill>
                  <a:schemeClr val="accent2"/>
                </a:solidFill>
              </a:rPr>
              <a:t>continuous</a:t>
            </a:r>
            <a:r>
              <a:rPr lang="en-US" altLang="zh-TW" sz="1600" dirty="0">
                <a:solidFill>
                  <a:schemeClr val="tx1"/>
                </a:solidFill>
              </a:rPr>
              <a:t> scan mode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7936" y="822287"/>
            <a:ext cx="15424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Overview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6673" y="2974209"/>
            <a:ext cx="7632848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Analog input voltage range: 0~Vref (Max to 5.0V).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12-bit resolution and 10-bit accuracy is </a:t>
            </a:r>
            <a:r>
              <a:rPr lang="en-US" altLang="zh-TW" sz="1600" dirty="0" smtClean="0">
                <a:solidFill>
                  <a:schemeClr val="tx1"/>
                </a:solidFill>
              </a:rPr>
              <a:t>guaranteed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Input channel</a:t>
            </a:r>
            <a:r>
              <a:rPr lang="en-US" altLang="zh-TW" sz="1600" dirty="0" smtClean="0">
                <a:solidFill>
                  <a:schemeClr val="tx1"/>
                </a:solidFill>
              </a:rPr>
              <a:t>: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en-US" altLang="zh-TW" sz="1600" dirty="0">
                <a:solidFill>
                  <a:schemeClr val="tx1"/>
                </a:solidFill>
              </a:rPr>
              <a:t>Up to 8 single-end analog input channels 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en-US" altLang="zh-TW" sz="1600" dirty="0">
                <a:solidFill>
                  <a:schemeClr val="tx1"/>
                </a:solidFill>
              </a:rPr>
              <a:t>4 pairs of differential analog input channel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The maximum ADC operating frequency is 16M Hz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Three ADC operation modes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fr-FR" altLang="zh-TW" sz="1600" dirty="0">
                <a:solidFill>
                  <a:schemeClr val="tx1"/>
                </a:solidFill>
              </a:rPr>
              <a:t>Single mode 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fr-FR" altLang="zh-TW" sz="1600" dirty="0">
                <a:solidFill>
                  <a:schemeClr val="tx1"/>
                </a:solidFill>
              </a:rPr>
              <a:t>Single-cycle </a:t>
            </a:r>
            <a:r>
              <a:rPr lang="fr-FR" altLang="zh-TW" sz="1600" dirty="0" smtClean="0">
                <a:solidFill>
                  <a:schemeClr val="tx1"/>
                </a:solidFill>
              </a:rPr>
              <a:t>mode </a:t>
            </a:r>
            <a:endParaRPr lang="fr-FR" altLang="zh-TW" sz="1600" dirty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fr-FR" altLang="zh-TW" sz="1600" dirty="0">
                <a:solidFill>
                  <a:schemeClr val="tx1"/>
                </a:solidFill>
              </a:rPr>
              <a:t>Continuous </a:t>
            </a:r>
            <a:r>
              <a:rPr lang="fr-FR" altLang="zh-TW" sz="1600" dirty="0" smtClean="0">
                <a:solidFill>
                  <a:schemeClr val="tx1"/>
                </a:solidFill>
              </a:rPr>
              <a:t>mode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tx1"/>
                </a:solidFill>
              </a:rPr>
              <a:t>An A/D conversion can be started </a:t>
            </a:r>
            <a:r>
              <a:rPr lang="en-US" altLang="zh-TW" sz="1600" dirty="0" smtClean="0">
                <a:solidFill>
                  <a:schemeClr val="tx1"/>
                </a:solidFill>
              </a:rPr>
              <a:t>by</a:t>
            </a:r>
            <a:endParaRPr lang="fr-FR" altLang="zh-TW" sz="1600" dirty="0">
              <a:solidFill>
                <a:schemeClr val="tx1"/>
              </a:solidFill>
            </a:endParaRP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en-US" altLang="zh-TW" sz="1600" dirty="0">
                <a:solidFill>
                  <a:schemeClr val="tx1"/>
                </a:solidFill>
              </a:rPr>
              <a:t>Software write 1 to ADST </a:t>
            </a:r>
            <a:r>
              <a:rPr lang="en-US" altLang="zh-TW" sz="1600" dirty="0" smtClean="0">
                <a:solidFill>
                  <a:schemeClr val="tx1"/>
                </a:solidFill>
              </a:rPr>
              <a:t>bit</a:t>
            </a:r>
            <a:r>
              <a:rPr lang="fr-FR" altLang="zh-TW" sz="1600" dirty="0" smtClean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fr-FR" altLang="zh-TW" sz="1600" dirty="0">
                <a:solidFill>
                  <a:schemeClr val="tx1"/>
                </a:solidFill>
              </a:rPr>
              <a:t>External pin STADC</a:t>
            </a:r>
          </a:p>
        </p:txBody>
      </p:sp>
      <p:sp>
        <p:nvSpPr>
          <p:cNvPr id="16" name="矩形 15"/>
          <p:cNvSpPr/>
          <p:nvPr/>
        </p:nvSpPr>
        <p:spPr>
          <a:xfrm>
            <a:off x="547936" y="2564904"/>
            <a:ext cx="1484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accent2"/>
                </a:solidFill>
              </a:rPr>
              <a:t>Features</a:t>
            </a:r>
            <a:endParaRPr lang="en-US" altLang="zh-TW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6" y="847598"/>
            <a:ext cx="6381750" cy="59436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305666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NUC140 </a:t>
            </a:r>
            <a:r>
              <a:rPr lang="en-US" altLang="zh-TW" dirty="0" smtClean="0"/>
              <a:t>ADC </a:t>
            </a:r>
            <a:r>
              <a:rPr lang="en-US" altLang="zh-TW" dirty="0"/>
              <a:t>Block Diagram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橢圓 1"/>
          <p:cNvSpPr/>
          <p:nvPr/>
        </p:nvSpPr>
        <p:spPr bwMode="auto">
          <a:xfrm>
            <a:off x="6615656" y="2834648"/>
            <a:ext cx="720080" cy="21602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542910" cy="372603"/>
          </a:xfrm>
        </p:spPr>
        <p:txBody>
          <a:bodyPr/>
          <a:lstStyle/>
          <a:p>
            <a:pPr eaLnBrk="1" hangingPunct="1"/>
            <a:r>
              <a:rPr lang="en-US" altLang="zh-TW" dirty="0"/>
              <a:t>NUC140 System Interrupt Map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9CA9ED92-65D7-4721-8117-60AE27A4DBB8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04292"/>
            <a:ext cx="6438900" cy="4152900"/>
          </a:xfrm>
          <a:prstGeom prst="rect">
            <a:avLst/>
          </a:prstGeom>
        </p:spPr>
      </p:pic>
      <p:sp>
        <p:nvSpPr>
          <p:cNvPr id="5" name="Rounded Rectangle 1"/>
          <p:cNvSpPr>
            <a:spLocks noChangeArrowheads="1"/>
          </p:cNvSpPr>
          <p:nvPr/>
        </p:nvSpPr>
        <p:spPr bwMode="auto">
          <a:xfrm>
            <a:off x="1123221" y="4184512"/>
            <a:ext cx="6431295" cy="38834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Times New Roman" panose="02020603050405020304" pitchFamily="18" charset="0"/>
              <a:buChar char="►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527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1_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5793</TotalTime>
  <Pages>47</Pages>
  <Words>1399</Words>
  <Application>Microsoft Office PowerPoint</Application>
  <PresentationFormat>Letter 紙張 (8.5x11 英吋)</PresentationFormat>
  <Paragraphs>226</Paragraphs>
  <Slides>35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35</vt:i4>
      </vt:variant>
    </vt:vector>
  </HeadingPairs>
  <TitlesOfParts>
    <vt:vector size="45" baseType="lpstr">
      <vt:lpstr>Arial Rounded MT Bold</vt:lpstr>
      <vt:lpstr>華康中圓體(P)</vt:lpstr>
      <vt:lpstr>華康新特圓體</vt:lpstr>
      <vt:lpstr>新細明體</vt:lpstr>
      <vt:lpstr>標楷體</vt:lpstr>
      <vt:lpstr>Arial</vt:lpstr>
      <vt:lpstr>Times New Roman</vt:lpstr>
      <vt:lpstr>Wingdings</vt:lpstr>
      <vt:lpstr>1_Default Design</vt:lpstr>
      <vt:lpstr>Network</vt:lpstr>
      <vt:lpstr>Analog-to-Digital Converter (ADC)</vt:lpstr>
      <vt:lpstr>Outline</vt:lpstr>
      <vt:lpstr>Signal Conversion</vt:lpstr>
      <vt:lpstr>Analog to Digital Conversion</vt:lpstr>
      <vt:lpstr>ADC Architectures</vt:lpstr>
      <vt:lpstr>SAR (Successive Approximation Register) ADC </vt:lpstr>
      <vt:lpstr>NUC140 ADC</vt:lpstr>
      <vt:lpstr>NUC140 ADC Block Diagram</vt:lpstr>
      <vt:lpstr>NUC140 System Interrupt Map</vt:lpstr>
      <vt:lpstr>ADC Clock Source </vt:lpstr>
      <vt:lpstr>ADC Interrupt Sources </vt:lpstr>
      <vt:lpstr>Functional Description </vt:lpstr>
      <vt:lpstr>Single Mode Conversion Timing Diagram</vt:lpstr>
      <vt:lpstr>Functional Description </vt:lpstr>
      <vt:lpstr>Single-Cycle Scan Mode Conversion Timing Diagram</vt:lpstr>
      <vt:lpstr>Functional Description </vt:lpstr>
      <vt:lpstr>Continuous Scan Mode Conversion Timing Diagram</vt:lpstr>
      <vt:lpstr>Timer Register Map </vt:lpstr>
      <vt:lpstr>NUC140 ADC Clock Selection (in SYS_init.c)</vt:lpstr>
      <vt:lpstr>ADC Initialization (in adc.c)</vt:lpstr>
      <vt:lpstr>SampleCode: ADC_8ch (Continuous Scan Mode)  </vt:lpstr>
      <vt:lpstr>SampleCode: ADC_8ch (Continuous Scan Mode)  </vt:lpstr>
      <vt:lpstr>Learning Board</vt:lpstr>
      <vt:lpstr>SampleCode: ADC_VR1 (Single-Cycle Scan Mode)  </vt:lpstr>
      <vt:lpstr>SampleCode: ADC_VR1  </vt:lpstr>
      <vt:lpstr>SampleCode: ADC_VR1+LCD  </vt:lpstr>
      <vt:lpstr>SampleCode: ADC_VR1+LCD  </vt:lpstr>
      <vt:lpstr>SampleCode: ADC_VR1+LCD (MCU_init.h)   </vt:lpstr>
      <vt:lpstr>Joystick    </vt:lpstr>
      <vt:lpstr>ADC_Joystick  </vt:lpstr>
      <vt:lpstr>ADC_Joystick  </vt:lpstr>
      <vt:lpstr>ADC_Joystick  </vt:lpstr>
      <vt:lpstr>ADC_Joystick+LCD  </vt:lpstr>
      <vt:lpstr>ADC_Joystick+LCD  </vt:lpstr>
      <vt:lpstr>ADC_Joystick+LCD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陳德生</cp:lastModifiedBy>
  <cp:revision>557</cp:revision>
  <cp:lastPrinted>1997-08-27T08:28:34Z</cp:lastPrinted>
  <dcterms:created xsi:type="dcterms:W3CDTF">1997-08-19T16:58:46Z</dcterms:created>
  <dcterms:modified xsi:type="dcterms:W3CDTF">2025-11-17T06:46:55Z</dcterms:modified>
</cp:coreProperties>
</file>